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 id="28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728" autoAdjust="0"/>
  </p:normalViewPr>
  <p:slideViewPr>
    <p:cSldViewPr>
      <p:cViewPr>
        <p:scale>
          <a:sx n="46" d="100"/>
          <a:sy n="46" d="100"/>
        </p:scale>
        <p:origin x="-2076" y="-57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F4362F-D3B6-4C7F-8C6E-5B171273DC0D}" type="datetimeFigureOut">
              <a:rPr lang="en-US" smtClean="0"/>
              <a:t>7/1/2012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B12681-DE5E-4D7C-B47C-31D9AADD059A}"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B12681-DE5E-4D7C-B47C-31D9AADD059A}"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A1F1873-0460-407A-940C-B19E26E163A5}" type="datetimeFigureOut">
              <a:rPr lang="en-US" smtClean="0"/>
              <a:t>7/1/2012</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1F1873-0460-407A-940C-B19E26E163A5}" type="datetimeFigureOut">
              <a:rPr lang="en-US" smtClean="0"/>
              <a:t>7/1/2012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1F1873-0460-407A-940C-B19E26E163A5}" type="datetimeFigureOut">
              <a:rPr lang="en-US" smtClean="0"/>
              <a:t>7/1/2012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A1F1873-0460-407A-940C-B19E26E163A5}" type="datetimeFigureOut">
              <a:rPr lang="en-US" smtClean="0"/>
              <a:t>7/1/2012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A1F1873-0460-407A-940C-B19E26E163A5}" type="datetimeFigureOut">
              <a:rPr lang="en-US" smtClean="0"/>
              <a:t>7/1/2012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1F1873-0460-407A-940C-B19E26E163A5}" type="datetimeFigureOut">
              <a:rPr lang="en-US" smtClean="0"/>
              <a:t>7/1/2012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1F1873-0460-407A-940C-B19E26E163A5}" type="datetimeFigureOut">
              <a:rPr lang="en-US" smtClean="0"/>
              <a:t>7/1/2012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1F1873-0460-407A-940C-B19E26E163A5}" type="datetimeFigureOut">
              <a:rPr lang="en-US" smtClean="0"/>
              <a:t>7/1/2012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1F1873-0460-407A-940C-B19E26E163A5}" type="datetimeFigureOut">
              <a:rPr lang="en-US" smtClean="0"/>
              <a:t>7/1/2012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1F1873-0460-407A-940C-B19E26E163A5}" type="datetimeFigureOut">
              <a:rPr lang="en-US" smtClean="0"/>
              <a:t>7/1/2012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1F1873-0460-407A-940C-B19E26E163A5}" type="datetimeFigureOut">
              <a:rPr lang="en-US" smtClean="0"/>
              <a:t>7/1/2012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A5CE4F-7CF1-4BFF-959B-02AA5D35857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F1873-0460-407A-940C-B19E26E163A5}" type="datetimeFigureOut">
              <a:rPr lang="en-US" smtClean="0"/>
              <a:t>7/1/2012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A5CE4F-7CF1-4BFF-959B-02AA5D358570}" type="slidenum">
              <a:rPr lang="en-US" smtClean="0"/>
              <a:t>‹#›</a:t>
            </a:fld>
            <a:endParaRPr lang="en-US"/>
          </a:p>
        </p:txBody>
      </p:sp>
      <p:pic>
        <p:nvPicPr>
          <p:cNvPr id="7" name="Picture 6" descr="logo.jpg"/>
          <p:cNvPicPr>
            <a:picLocks noChangeAspect="1"/>
          </p:cNvPicPr>
          <p:nvPr userDrawn="1"/>
        </p:nvPicPr>
        <p:blipFill>
          <a:blip r:embed="rId13" cstate="print"/>
          <a:stretch>
            <a:fillRect/>
          </a:stretch>
        </p:blipFill>
        <p:spPr>
          <a:xfrm>
            <a:off x="6858000" y="6146404"/>
            <a:ext cx="2286000" cy="71159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sp>
        <p:nvSpPr>
          <p:cNvPr id="4" name="Rectangle 3"/>
          <p:cNvSpPr/>
          <p:nvPr/>
        </p:nvSpPr>
        <p:spPr>
          <a:xfrm>
            <a:off x="914400" y="2556808"/>
            <a:ext cx="7306295" cy="1938992"/>
          </a:xfrm>
          <a:prstGeom prst="rect">
            <a:avLst/>
          </a:prstGeom>
          <a:noFill/>
        </p:spPr>
        <p:txBody>
          <a:bodyPr wrap="square" lIns="91440" tIns="45720" rIns="91440" bIns="45720">
            <a:spAutoFit/>
          </a:bodyPr>
          <a:lstStyle/>
          <a:p>
            <a:pPr algn="ctr"/>
            <a:r>
              <a:rPr lang="en-U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EL </a:t>
            </a:r>
            <a:r>
              <a:rPr lang="en-U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RAPTO SECRETO</a:t>
            </a:r>
            <a:br>
              <a:rPr lang="en-U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br>
            <a:r>
              <a:rPr lang="es-E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Y</a:t>
            </a:r>
            <a:r>
              <a:rPr lang="es-E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 EL </a:t>
            </a:r>
            <a:r>
              <a:rPr lang="es-E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REGRESO </a:t>
            </a:r>
            <a:r>
              <a:rPr lang="es-E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DE </a:t>
            </a:r>
            <a:r>
              <a:rPr lang="es-E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rPr>
              <a:t>CRISTO</a:t>
            </a:r>
            <a:endParaRPr lang="en-US" sz="4000" dirty="0">
              <a:solidFill>
                <a:schemeClr val="bg1"/>
              </a:solidFill>
              <a:effectLst>
                <a:glow rad="139700">
                  <a:srgbClr val="FF0000">
                    <a:alpha val="40000"/>
                  </a:srgbClr>
                </a:glow>
                <a:outerShdw blurRad="38100" dist="38100" dir="2700000" algn="tl">
                  <a:srgbClr val="000000">
                    <a:alpha val="43137"/>
                  </a:srgbClr>
                </a:outerShdw>
              </a:effectLst>
              <a:latin typeface="Papyru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cstate="prin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152400" y="1752600"/>
            <a:ext cx="8839200" cy="4832092"/>
          </a:xfrm>
          <a:prstGeom prst="rect">
            <a:avLst/>
          </a:prstGeom>
          <a:noFill/>
        </p:spPr>
        <p:txBody>
          <a:bodyPr wrap="square" lIns="91440" tIns="45720" rIns="91440" bIns="45720">
            <a:spAutoFit/>
          </a:bodyPr>
          <a:lstStyle/>
          <a:p>
            <a:pPr algn="just"/>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Muchos cristianos honestos creen que Cristo va a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venir a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esta tierra de dos maneras - una será en secreto y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otra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visible. La primera, será silenciosa y en ella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Cristo vendrá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 raptar secretamente, o llevarse a sus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seguidores de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tierra, antes que el gran tiempo de angustia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y tribulación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ocurran. Entonces después de varios años,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visible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y literal aparición de Cristo tomará lugar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en aquellos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 no estuvieron preparados durante el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tiempo del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rapto secreto, tendrán una segunda oportunidad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para prepararse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 sí mismos durante toda la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tribulación, después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Cristo vendrá para salvarlos</a:t>
            </a:r>
            <a:endParaRPr lang="en-U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
        <p:nvSpPr>
          <p:cNvPr id="6" name="TextBox 5"/>
          <p:cNvSpPr txBox="1"/>
          <p:nvPr/>
        </p:nvSpPr>
        <p:spPr>
          <a:xfrm>
            <a:off x="0" y="-184904"/>
            <a:ext cx="9144000" cy="1785104"/>
          </a:xfrm>
          <a:prstGeom prst="rect">
            <a:avLst/>
          </a:prstGeom>
          <a:noFill/>
        </p:spPr>
        <p:txBody>
          <a:bodyPr wrap="square" rtlCol="0">
            <a:spAutoFit/>
            <a:scene3d>
              <a:camera prst="orthographicFront"/>
              <a:lightRig rig="threePt" dir="t"/>
            </a:scene3d>
            <a:sp3d extrusionH="57150">
              <a:bevelT w="38100" h="38100" prst="angle"/>
            </a:sp3d>
          </a:bodyPr>
          <a:lstStyle/>
          <a:p>
            <a:pPr algn="ctr"/>
            <a:r>
              <a:rPr lang="en-US" sz="11000" dirty="0" smtClean="0">
                <a:solidFill>
                  <a:schemeClr val="bg1"/>
                </a:solidFill>
                <a:effectLst>
                  <a:glow rad="228600">
                    <a:srgbClr val="000000"/>
                  </a:glow>
                  <a:outerShdw blurRad="38100" dist="38100" dir="2700000" algn="tl">
                    <a:srgbClr val="000000">
                      <a:alpha val="43137"/>
                    </a:srgbClr>
                  </a:outerShdw>
                </a:effectLst>
                <a:latin typeface="Niagara Solid" pitchFamily="82" charset="0"/>
              </a:rPr>
              <a:t>EL RAPTO SECRETO</a:t>
            </a:r>
            <a:endParaRPr lang="en-US" sz="11000" dirty="0">
              <a:solidFill>
                <a:schemeClr val="bg1"/>
              </a:solidFill>
              <a:effectLst>
                <a:glow rad="228600">
                  <a:srgbClr val="000000"/>
                </a:glow>
                <a:outerShdw blurRad="38100" dist="38100" dir="2700000" algn="tl">
                  <a:srgbClr val="000000">
                    <a:alpha val="43137"/>
                  </a:srgbClr>
                </a:outerShdw>
              </a:effectLst>
              <a:latin typeface="Niagara Solid" pitchFamily="8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1200"/>
            <a:ext cx="8229600" cy="4525963"/>
          </a:xfrm>
        </p:spPr>
        <p:txBody>
          <a:bodyPr>
            <a:noAutofit/>
          </a:bodyPr>
          <a:lstStyle/>
          <a:p>
            <a:pPr algn="just">
              <a:buNone/>
            </a:pP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Hay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muchos textos bíblicos relacionados con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segunda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venida de Cristo. ¿Pero algunos de estos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 refieren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 alguna venida secreta y silenciosa o todos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ellos hablan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acerca del mismo evento visible y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glorioso? Vamos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 darnos cuenta de lo que enseñan las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infalibles </a:t>
            </a:r>
            <a:r>
              <a:rPr lang="en-US"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Escrituras</a:t>
            </a:r>
            <a:r>
              <a:rPr lang="en-U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t>
            </a:r>
          </a:p>
        </p:txBody>
      </p:sp>
      <p:sp>
        <p:nvSpPr>
          <p:cNvPr id="4" name="TextBox 3"/>
          <p:cNvSpPr txBox="1"/>
          <p:nvPr/>
        </p:nvSpPr>
        <p:spPr>
          <a:xfrm>
            <a:off x="0" y="43696"/>
            <a:ext cx="9144000" cy="1785104"/>
          </a:xfrm>
          <a:prstGeom prst="rect">
            <a:avLst/>
          </a:prstGeom>
          <a:noFill/>
        </p:spPr>
        <p:txBody>
          <a:bodyPr wrap="square" rtlCol="0">
            <a:spAutoFit/>
            <a:scene3d>
              <a:camera prst="orthographicFront"/>
              <a:lightRig rig="threePt" dir="t"/>
            </a:scene3d>
            <a:sp3d extrusionH="57150">
              <a:bevelT w="38100" h="38100" prst="angle"/>
            </a:sp3d>
          </a:bodyPr>
          <a:lstStyle/>
          <a:p>
            <a:pPr algn="ctr"/>
            <a:r>
              <a:rPr lang="en-US" sz="11000" dirty="0" smtClean="0">
                <a:solidFill>
                  <a:schemeClr val="bg1"/>
                </a:solidFill>
                <a:effectLst>
                  <a:glow rad="228600">
                    <a:srgbClr val="000000"/>
                  </a:glow>
                  <a:outerShdw blurRad="38100" dist="38100" dir="2700000" algn="tl">
                    <a:srgbClr val="000000">
                      <a:alpha val="43137"/>
                    </a:srgbClr>
                  </a:outerShdw>
                </a:effectLst>
                <a:latin typeface="Niagara Solid" pitchFamily="82" charset="0"/>
              </a:rPr>
              <a:t>EL RAPTO SECRETO</a:t>
            </a:r>
            <a:endParaRPr lang="en-US" sz="11000" dirty="0">
              <a:solidFill>
                <a:schemeClr val="bg1"/>
              </a:solidFill>
              <a:effectLst>
                <a:glow rad="228600">
                  <a:srgbClr val="000000"/>
                </a:glow>
                <a:outerShdw blurRad="38100" dist="38100" dir="2700000" algn="tl">
                  <a:srgbClr val="000000">
                    <a:alpha val="43137"/>
                  </a:srgbClr>
                </a:outerShdw>
              </a:effectLst>
              <a:latin typeface="Niagara Solid" pitchFamily="8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en-US" sz="7200" dirty="0" smtClean="0">
                <a:solidFill>
                  <a:schemeClr val="bg1"/>
                </a:solidFill>
                <a:effectLst>
                  <a:glow rad="228600">
                    <a:srgbClr val="000000"/>
                  </a:glow>
                  <a:outerShdw blurRad="38100" dist="38100" dir="2700000" algn="tl">
                    <a:srgbClr val="000000">
                      <a:alpha val="43137"/>
                    </a:srgbClr>
                  </a:outerShdw>
                </a:effectLst>
                <a:latin typeface="Pristina" pitchFamily="66" charset="0"/>
                <a:ea typeface="+mn-ea"/>
                <a:cs typeface="+mn-cs"/>
              </a:rPr>
              <a:t>EL APOSTOL </a:t>
            </a:r>
            <a:r>
              <a:rPr lang="en-US" sz="7200" dirty="0">
                <a:solidFill>
                  <a:schemeClr val="bg1"/>
                </a:solidFill>
                <a:effectLst>
                  <a:glow rad="228600">
                    <a:srgbClr val="000000"/>
                  </a:glow>
                  <a:outerShdw blurRad="38100" dist="38100" dir="2700000" algn="tl">
                    <a:srgbClr val="000000">
                      <a:alpha val="43137"/>
                    </a:srgbClr>
                  </a:outerShdw>
                </a:effectLst>
                <a:latin typeface="Pristina" pitchFamily="66" charset="0"/>
                <a:ea typeface="+mn-ea"/>
                <a:cs typeface="+mn-cs"/>
              </a:rPr>
              <a:t>PABLO</a:t>
            </a:r>
          </a:p>
        </p:txBody>
      </p:sp>
      <p:sp>
        <p:nvSpPr>
          <p:cNvPr id="3" name="Content Placeholder 2"/>
          <p:cNvSpPr>
            <a:spLocks noGrp="1"/>
          </p:cNvSpPr>
          <p:nvPr>
            <p:ph idx="1"/>
          </p:nvPr>
        </p:nvSpPr>
        <p:spPr/>
        <p:txBody>
          <a:bodyPr>
            <a:noAutofit/>
          </a:bodyPr>
          <a:lstStyle/>
          <a:p>
            <a:pPr algn="just">
              <a:buNone/>
            </a:pP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El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apóstol Pablo revela que la venida de Cristo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 esta tierra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será de la siguiente manera</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Porque el Señor mismo con voz de mando con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voz de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arcángel, y con trompeta de Dios,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descenderá del cielo</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y los muertos en Cristo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resucitarán primero</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Luego nosotros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 vivimos, los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 hayamos quedado, seremos arrebatados juntamente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con ellos en las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nubes para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recibir al Señor en el aire, y así estaremos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siempre con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el Señor.” 1 </a:t>
            </a:r>
            <a:r>
              <a:rPr lang="es-E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Tes.</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4:16-17.</a:t>
            </a:r>
            <a:endPar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solidFill>
                  <a:schemeClr val="bg1"/>
                </a:solidFill>
                <a:effectLst>
                  <a:glow rad="228600">
                    <a:srgbClr val="000000"/>
                  </a:glow>
                  <a:outerShdw blurRad="38100" dist="38100" dir="2700000" algn="tl">
                    <a:srgbClr val="000000">
                      <a:alpha val="43137"/>
                    </a:srgbClr>
                  </a:outerShdw>
                </a:effectLst>
                <a:latin typeface="Pristina" pitchFamily="66" charset="0"/>
                <a:ea typeface="+mn-ea"/>
                <a:cs typeface="+mn-cs"/>
              </a:rPr>
              <a:t>EL APOSTOL PABLO</a:t>
            </a:r>
          </a:p>
        </p:txBody>
      </p:sp>
      <p:sp>
        <p:nvSpPr>
          <p:cNvPr id="3" name="Content Placeholder 2"/>
          <p:cNvSpPr>
            <a:spLocks noGrp="1"/>
          </p:cNvSpPr>
          <p:nvPr>
            <p:ph idx="1"/>
          </p:nvPr>
        </p:nvSpPr>
        <p:spPr>
          <a:xfrm>
            <a:off x="457200" y="1828800"/>
            <a:ext cx="8229600" cy="4525963"/>
          </a:xfrm>
        </p:spPr>
        <p:txBody>
          <a:bodyPr>
            <a:noAutofit/>
          </a:bodyPr>
          <a:lstStyle/>
          <a:p>
            <a:pPr algn="just">
              <a:buNone/>
            </a:pP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He aquí, os digo un misterio: No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todos dormiremos; pero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todos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seremos transformados</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en un momento,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en un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abrir y cerrar de ojos, a la final trompeta; porque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 tocará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trompeta, y los muertos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serán resucitados incorruptibles</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y nosotros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seremos transformados</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1 </a:t>
            </a:r>
            <a:r>
              <a:rPr lang="es-ES"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Cor.</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15:51-52</a:t>
            </a:r>
            <a:r>
              <a:rPr lang="en-U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t>
            </a:r>
            <a:endParaRPr lang="en-U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no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Pristina" pitchFamily="66" charset="0"/>
                <a:ea typeface="+mn-ea"/>
                <a:cs typeface="+mn-cs"/>
              </a:rPr>
              <a:t>EL APOSTO PABLO DECLARO</a:t>
            </a:r>
          </a:p>
        </p:txBody>
      </p:sp>
      <p:sp>
        <p:nvSpPr>
          <p:cNvPr id="3" name="Content Placeholder 2"/>
          <p:cNvSpPr>
            <a:spLocks noGrp="1"/>
          </p:cNvSpPr>
          <p:nvPr>
            <p:ph idx="1"/>
          </p:nvPr>
        </p:nvSpPr>
        <p:spPr>
          <a:xfrm>
            <a:off x="457200" y="2255837"/>
            <a:ext cx="8229600" cy="4525963"/>
          </a:xfrm>
        </p:spPr>
        <p:txBody>
          <a:bodyPr>
            <a:noAutofit/>
          </a:bodyPr>
          <a:lstStyle/>
          <a:p>
            <a:pPr algn="just">
              <a:buNone/>
            </a:pP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Pablo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declara que cuando Cristo venga habrá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un </a:t>
            </a:r>
            <a:r>
              <a:rPr lang="es-ES" u="sng"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vocerío</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una voz, una </a:t>
            </a:r>
            <a:r>
              <a:rPr lang="es-ES" u="sng"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trompeta</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los justos muertos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serán resucitados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y junto con los justos vivientes,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serán arrebatados </a:t>
            </a: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para recibir al Señor en las nubes y </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estarán </a:t>
            </a:r>
            <a:r>
              <a:rPr lang="en-US"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siempre</a:t>
            </a:r>
            <a:r>
              <a:rPr lang="en-U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con </a:t>
            </a:r>
            <a:r>
              <a:rPr lang="en-US"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él</a:t>
            </a:r>
            <a:r>
              <a:rPr lang="en-U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600" dirty="0">
                <a:solidFill>
                  <a:schemeClr val="bg1"/>
                </a:solidFill>
                <a:effectLst>
                  <a:glow rad="228600">
                    <a:srgbClr val="000000"/>
                  </a:glow>
                  <a:outerShdw blurRad="38100" dist="38100" dir="2700000" algn="tl">
                    <a:srgbClr val="000000">
                      <a:alpha val="43137"/>
                    </a:srgbClr>
                  </a:outerShdw>
                </a:effectLst>
                <a:latin typeface="Agency FB" pitchFamily="34" charset="0"/>
                <a:ea typeface="+mn-ea"/>
                <a:cs typeface="+mn-cs"/>
              </a:rPr>
              <a:t>EL APOSTOL JUAN REVELO</a:t>
            </a:r>
          </a:p>
        </p:txBody>
      </p:sp>
      <p:sp>
        <p:nvSpPr>
          <p:cNvPr id="3" name="Content Placeholder 2"/>
          <p:cNvSpPr>
            <a:spLocks noGrp="1"/>
          </p:cNvSpPr>
          <p:nvPr>
            <p:ph idx="1"/>
          </p:nvPr>
        </p:nvSpPr>
        <p:spPr>
          <a:xfrm>
            <a:off x="457200" y="1798637"/>
            <a:ext cx="8229600" cy="4525963"/>
          </a:xfrm>
        </p:spPr>
        <p:txBody>
          <a:bodyPr>
            <a:noAutofit/>
          </a:bodyPr>
          <a:lstStyle/>
          <a:p>
            <a:pPr algn="just">
              <a:buNone/>
            </a:pPr>
            <a:r>
              <a:rPr lang="es-ES" sz="36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El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apóstol Juan revela que la venida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 Jesús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esta tierra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será de la siguiente manera</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He aquí que viene con las nubes, y todo ojo le verá,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y los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 le traspasaron; y todos los linajes de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tierra harán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lamentación por él.” Apocalipsis 1:7.</a:t>
            </a:r>
            <a:endParaRPr lang="en-US" sz="36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600" dirty="0">
                <a:solidFill>
                  <a:schemeClr val="bg1"/>
                </a:solidFill>
                <a:effectLst>
                  <a:glow rad="228600">
                    <a:srgbClr val="000000"/>
                  </a:glow>
                  <a:outerShdw blurRad="38100" dist="38100" dir="2700000" algn="tl">
                    <a:srgbClr val="000000">
                      <a:alpha val="43137"/>
                    </a:srgbClr>
                  </a:outerShdw>
                </a:effectLst>
                <a:latin typeface="Agency FB" pitchFamily="34" charset="0"/>
                <a:ea typeface="+mn-ea"/>
                <a:cs typeface="+mn-cs"/>
              </a:rPr>
              <a:t>TODO OJO LO VERA</a:t>
            </a:r>
          </a:p>
        </p:txBody>
      </p:sp>
      <p:sp>
        <p:nvSpPr>
          <p:cNvPr id="3" name="Content Placeholder 2"/>
          <p:cNvSpPr>
            <a:spLocks noGrp="1"/>
          </p:cNvSpPr>
          <p:nvPr>
            <p:ph idx="1"/>
          </p:nvPr>
        </p:nvSpPr>
        <p:spPr>
          <a:xfrm>
            <a:off x="457200" y="2179637"/>
            <a:ext cx="8229600" cy="4525963"/>
          </a:xfrm>
        </p:spPr>
        <p:txBody>
          <a:bodyPr>
            <a:normAutofit/>
          </a:bodyPr>
          <a:lstStyle/>
          <a:p>
            <a:pPr algn="just">
              <a:buNone/>
            </a:pPr>
            <a:r>
              <a:rPr lang="es-ES" sz="36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Juan </a:t>
            </a:r>
            <a:r>
              <a:rPr lang="es-E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declaró que cuando Cristo venga, esto será </a:t>
            </a:r>
            <a:r>
              <a:rPr lang="es-ES" sz="36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con nubes</a:t>
            </a:r>
            <a:r>
              <a:rPr lang="es-E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todo ojo sobre la </a:t>
            </a:r>
            <a:r>
              <a:rPr lang="es-ES" sz="36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tierra milagrosamente </a:t>
            </a:r>
            <a:r>
              <a:rPr lang="es-E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lo verá </a:t>
            </a:r>
            <a:r>
              <a:rPr lang="es-ES" sz="36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a El</a:t>
            </a:r>
            <a:r>
              <a:rPr lang="es-E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y todos los linajes de la tierra que lo han </a:t>
            </a:r>
            <a:r>
              <a:rPr lang="es-ES" sz="36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rechazado, </a:t>
            </a:r>
            <a:r>
              <a:rPr lang="en-US" sz="3600" dirty="0" err="1"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harán</a:t>
            </a:r>
            <a:r>
              <a:rPr lang="en-US" sz="36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a:t>
            </a:r>
            <a:r>
              <a:rPr lang="en-US" sz="3600" dirty="0" err="1">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lamentación</a:t>
            </a:r>
            <a:r>
              <a:rPr lang="en-U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a:t>
            </a:r>
            <a:r>
              <a:rPr lang="en-US" sz="3600" dirty="0" err="1">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por</a:t>
            </a:r>
            <a:r>
              <a:rPr lang="en-U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a:t>
            </a:r>
            <a:r>
              <a:rPr lang="en-US" sz="3600" dirty="0" err="1">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él</a:t>
            </a:r>
            <a:r>
              <a:rPr lang="en-US" sz="36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600" dirty="0" smtClean="0">
                <a:solidFill>
                  <a:schemeClr val="bg1"/>
                </a:solidFill>
                <a:effectLst>
                  <a:glow rad="139700">
                    <a:srgbClr val="111111"/>
                  </a:glow>
                  <a:outerShdw blurRad="38100" dist="38100" dir="2700000" algn="tl">
                    <a:srgbClr val="000000">
                      <a:alpha val="43137"/>
                    </a:srgbClr>
                  </a:outerShdw>
                </a:effectLst>
                <a:latin typeface="Old English Text MT" pitchFamily="66" charset="0"/>
                <a:ea typeface="+mn-ea"/>
                <a:cs typeface="+mn-cs"/>
              </a:rPr>
              <a:t>El Rey David </a:t>
            </a:r>
            <a:r>
              <a:rPr lang="en-US" sz="6600" dirty="0" err="1" smtClean="0">
                <a:solidFill>
                  <a:schemeClr val="bg1"/>
                </a:solidFill>
                <a:effectLst>
                  <a:glow rad="139700">
                    <a:srgbClr val="111111"/>
                  </a:glow>
                  <a:outerShdw blurRad="38100" dist="38100" dir="2700000" algn="tl">
                    <a:srgbClr val="000000">
                      <a:alpha val="43137"/>
                    </a:srgbClr>
                  </a:outerShdw>
                </a:effectLst>
                <a:latin typeface="Old English Text MT" pitchFamily="66" charset="0"/>
                <a:ea typeface="+mn-ea"/>
                <a:cs typeface="+mn-cs"/>
              </a:rPr>
              <a:t>Declaro</a:t>
            </a:r>
            <a:endParaRPr lang="en-US" sz="6600" dirty="0">
              <a:solidFill>
                <a:schemeClr val="bg1"/>
              </a:solidFill>
              <a:effectLst>
                <a:glow rad="139700">
                  <a:srgbClr val="111111"/>
                </a:glow>
                <a:outerShdw blurRad="38100" dist="38100" dir="2700000" algn="tl">
                  <a:srgbClr val="000000">
                    <a:alpha val="43137"/>
                  </a:srgbClr>
                </a:outerShdw>
              </a:effectLst>
              <a:latin typeface="Old English Text MT" pitchFamily="66" charset="0"/>
              <a:ea typeface="+mn-ea"/>
              <a:cs typeface="+mn-cs"/>
            </a:endParaRPr>
          </a:p>
        </p:txBody>
      </p:sp>
      <p:sp>
        <p:nvSpPr>
          <p:cNvPr id="3" name="Content Placeholder 2"/>
          <p:cNvSpPr>
            <a:spLocks noGrp="1"/>
          </p:cNvSpPr>
          <p:nvPr>
            <p:ph idx="1"/>
          </p:nvPr>
        </p:nvSpPr>
        <p:spPr>
          <a:xfrm>
            <a:off x="457200" y="1722437"/>
            <a:ext cx="8229600" cy="4525963"/>
          </a:xfrm>
        </p:spPr>
        <p:txBody>
          <a:bodyPr>
            <a:noAutofit/>
          </a:bodyPr>
          <a:lstStyle/>
          <a:p>
            <a:pPr algn="just">
              <a:buNone/>
            </a:pP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El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patriarca David revela que la venida de Jesús a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la tierra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será de la siguiente manera</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Vendrá nuestro Dios, y no callará; fuego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consumirá delante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de El, y tempestad poderosa le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rodeará. Convocará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a los cielos de arriba, y a la tierra, para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juzgar a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su pueblo. Juntadme mis santos, los que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hicieron conmigo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pacto con sacrificio.” Salmos 50:3-5.</a:t>
            </a:r>
            <a:endParaRPr lang="en-U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solidFill>
                  <a:schemeClr val="bg1"/>
                </a:solidFill>
                <a:effectLst>
                  <a:glow rad="139700">
                    <a:srgbClr val="111111"/>
                  </a:glow>
                  <a:outerShdw blurRad="38100" dist="38100" dir="2700000" algn="tl">
                    <a:srgbClr val="000000">
                      <a:alpha val="43137"/>
                    </a:srgbClr>
                  </a:outerShdw>
                </a:effectLst>
                <a:latin typeface="Old English Text MT" pitchFamily="66" charset="0"/>
                <a:ea typeface="+mn-ea"/>
                <a:cs typeface="+mn-cs"/>
              </a:rPr>
              <a:t>El Rey David </a:t>
            </a:r>
            <a:r>
              <a:rPr lang="en-US" sz="6600" dirty="0" err="1">
                <a:solidFill>
                  <a:schemeClr val="bg1"/>
                </a:solidFill>
                <a:effectLst>
                  <a:glow rad="139700">
                    <a:srgbClr val="111111"/>
                  </a:glow>
                  <a:outerShdw blurRad="38100" dist="38100" dir="2700000" algn="tl">
                    <a:srgbClr val="000000">
                      <a:alpha val="43137"/>
                    </a:srgbClr>
                  </a:outerShdw>
                </a:effectLst>
                <a:latin typeface="Old English Text MT" pitchFamily="66" charset="0"/>
                <a:ea typeface="+mn-ea"/>
                <a:cs typeface="+mn-cs"/>
              </a:rPr>
              <a:t>Declaro</a:t>
            </a:r>
            <a:endParaRPr lang="en-US" sz="6600" dirty="0">
              <a:solidFill>
                <a:schemeClr val="bg1"/>
              </a:solidFill>
              <a:effectLst>
                <a:glow rad="139700">
                  <a:srgbClr val="111111"/>
                </a:glow>
                <a:outerShdw blurRad="38100" dist="38100" dir="2700000" algn="tl">
                  <a:srgbClr val="000000">
                    <a:alpha val="43137"/>
                  </a:srgbClr>
                </a:outerShdw>
              </a:effectLst>
              <a:latin typeface="Old English Text MT" pitchFamily="66" charset="0"/>
              <a:ea typeface="+mn-ea"/>
              <a:cs typeface="+mn-cs"/>
            </a:endParaRPr>
          </a:p>
        </p:txBody>
      </p:sp>
      <p:sp>
        <p:nvSpPr>
          <p:cNvPr id="3" name="Content Placeholder 2"/>
          <p:cNvSpPr>
            <a:spLocks noGrp="1"/>
          </p:cNvSpPr>
          <p:nvPr>
            <p:ph idx="1"/>
          </p:nvPr>
        </p:nvSpPr>
        <p:spPr>
          <a:xfrm>
            <a:off x="457200" y="1798637"/>
            <a:ext cx="8229600" cy="4525963"/>
          </a:xfrm>
        </p:spPr>
        <p:txBody>
          <a:bodyPr>
            <a:noAutofit/>
          </a:bodyPr>
          <a:lstStyle/>
          <a:p>
            <a:pPr algn="just">
              <a:buNone/>
            </a:pPr>
            <a:r>
              <a:rPr lang="es-E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David </a:t>
            </a:r>
            <a:r>
              <a:rPr lang="es-ES" sz="3500"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declaró que cuando Cristo venga, esto no </a:t>
            </a:r>
            <a:r>
              <a:rPr lang="es-E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será en </a:t>
            </a:r>
            <a:r>
              <a:rPr lang="es-ES" sz="3500"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silencio, sino que será un tiempo de juicio con </a:t>
            </a:r>
            <a:r>
              <a:rPr lang="es-E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fuego consumidor</a:t>
            </a:r>
            <a:r>
              <a:rPr lang="es-ES" sz="3500"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devorando a aquellos juzgados indignos </a:t>
            </a:r>
            <a:r>
              <a:rPr lang="es-E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y recogerá </a:t>
            </a:r>
            <a:r>
              <a:rPr lang="es-ES" sz="3500"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a sus santos de la tierra para estar con El </a:t>
            </a:r>
            <a:r>
              <a:rPr lang="es-E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los cuales </a:t>
            </a:r>
            <a:r>
              <a:rPr lang="es-ES" sz="3500"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son aquellos que lo han sacrificado todo </a:t>
            </a:r>
            <a:r>
              <a:rPr lang="es-E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por </a:t>
            </a:r>
            <a:r>
              <a:rPr lang="en-US" sz="3500"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seguirle</a:t>
            </a:r>
            <a:r>
              <a:rPr lang="en-US" sz="35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a:t>
            </a:r>
            <a:r>
              <a:rPr lang="en-US" sz="3500"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a El.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solidFill>
                  <a:schemeClr val="bg1"/>
                </a:solidFill>
                <a:effectLst>
                  <a:glow rad="228600">
                    <a:srgbClr val="111111"/>
                  </a:glow>
                  <a:outerShdw blurRad="38100" dist="38100" dir="2700000" algn="tl">
                    <a:srgbClr val="000000">
                      <a:alpha val="43137"/>
                    </a:srgbClr>
                  </a:outerShdw>
                </a:effectLst>
                <a:latin typeface="Gloucester MT Extra Condensed" pitchFamily="18" charset="0"/>
                <a:ea typeface="+mn-ea"/>
                <a:cs typeface="+mn-cs"/>
              </a:rPr>
              <a:t>EL PROFETA JEREMIAS DECLARO</a:t>
            </a:r>
            <a:endParaRPr lang="en-US" sz="6000" dirty="0">
              <a:solidFill>
                <a:schemeClr val="bg1"/>
              </a:solidFill>
              <a:effectLst>
                <a:glow rad="228600">
                  <a:srgbClr val="111111"/>
                </a:glow>
                <a:outerShdw blurRad="38100" dist="38100" dir="2700000" algn="tl">
                  <a:srgbClr val="000000">
                    <a:alpha val="43137"/>
                  </a:srgbClr>
                </a:outerShdw>
              </a:effectLst>
              <a:latin typeface="Gloucester MT Extra Condensed" pitchFamily="18" charset="0"/>
              <a:ea typeface="+mn-ea"/>
              <a:cs typeface="+mn-cs"/>
            </a:endParaRPr>
          </a:p>
        </p:txBody>
      </p:sp>
      <p:sp>
        <p:nvSpPr>
          <p:cNvPr id="3" name="Content Placeholder 2"/>
          <p:cNvSpPr>
            <a:spLocks noGrp="1"/>
          </p:cNvSpPr>
          <p:nvPr>
            <p:ph idx="1"/>
          </p:nvPr>
        </p:nvSpPr>
        <p:spPr/>
        <p:txBody>
          <a:bodyPr>
            <a:noAutofit/>
          </a:bodyPr>
          <a:lstStyle/>
          <a:p>
            <a:pPr algn="just">
              <a:buNone/>
            </a:pPr>
            <a:r>
              <a:rPr lang="es-E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El profeta Jeremías revela que la venida del Señor a esta tierra será de la siguiente manera:“...Jehová rugirá desde lo alto, y desde su morada santa dará su voz; rugirá fuertemente contra su morada; canción de lagareros cantará contra todos los moradores de la tierra. Llegará el estruendo hasta el fin de la tierra, porque Jehová tiene juicio contra las naciones; El es el </a:t>
            </a:r>
            <a:r>
              <a:rPr lang="en-US" sz="2700"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juez</a:t>
            </a:r>
            <a:r>
              <a:rPr lang="en-U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de </a:t>
            </a:r>
            <a:r>
              <a:rPr lang="en-US" sz="2700"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toda</a:t>
            </a:r>
            <a:r>
              <a:rPr lang="en-U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carne; </a:t>
            </a:r>
            <a:r>
              <a:rPr lang="en-US" sz="2700"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entregará</a:t>
            </a:r>
            <a:r>
              <a:rPr lang="en-U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los </a:t>
            </a:r>
            <a:r>
              <a:rPr lang="en-US" sz="2700"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impíos</a:t>
            </a:r>
            <a:r>
              <a:rPr lang="en-U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a </a:t>
            </a:r>
            <a:r>
              <a:rPr lang="en-US" sz="2700"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espada</a:t>
            </a:r>
            <a:r>
              <a:rPr lang="en-U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...Y </a:t>
            </a:r>
            <a:r>
              <a:rPr lang="es-E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yacerán los muertos de Jehová en aquel día desde un extremo de la tierra hasta el otro...” Jeremías 25:30-31,</a:t>
            </a:r>
            <a:r>
              <a:rPr lang="en-US" sz="2700"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33.</a:t>
            </a:r>
            <a:endParaRPr lang="en-US" sz="2700" i="1" dirty="0" err="1">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chemeClr val="bg1"/>
                </a:solidFill>
                <a:effectLst>
                  <a:glow rad="228600">
                    <a:srgbClr val="111111"/>
                  </a:glow>
                  <a:outerShdw blurRad="38100" dist="38100" dir="2700000" algn="tl">
                    <a:srgbClr val="000000">
                      <a:alpha val="43137"/>
                    </a:srgbClr>
                  </a:outerShdw>
                </a:effectLst>
                <a:latin typeface="Gloucester MT Extra Condensed" pitchFamily="18" charset="0"/>
                <a:ea typeface="+mn-ea"/>
                <a:cs typeface="+mn-cs"/>
              </a:rPr>
              <a:t>EL PROFETA JEREMIAS DECLARO</a:t>
            </a:r>
          </a:p>
        </p:txBody>
      </p:sp>
      <p:sp>
        <p:nvSpPr>
          <p:cNvPr id="3" name="Content Placeholder 2"/>
          <p:cNvSpPr>
            <a:spLocks noGrp="1"/>
          </p:cNvSpPr>
          <p:nvPr>
            <p:ph idx="1"/>
          </p:nvPr>
        </p:nvSpPr>
        <p:spPr>
          <a:xfrm>
            <a:off x="457200" y="2179637"/>
            <a:ext cx="8229600" cy="4525963"/>
          </a:xfrm>
        </p:spPr>
        <p:txBody>
          <a:bodyPr>
            <a:normAutofit/>
          </a:bodyPr>
          <a:lstStyle/>
          <a:p>
            <a:pPr algn="just">
              <a:buNone/>
            </a:pPr>
            <a:r>
              <a:rPr lang="es-ES"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   Jeremías </a:t>
            </a:r>
            <a:r>
              <a:rPr lang="es-ES"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declara que cuando Cristo venga a la </a:t>
            </a:r>
            <a:r>
              <a:rPr lang="es-ES"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tierra él </a:t>
            </a:r>
            <a:r>
              <a:rPr lang="es-ES"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pronunciará poderosamente su voz; un grito será </a:t>
            </a:r>
            <a:r>
              <a:rPr lang="es-ES"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dado, habrá </a:t>
            </a:r>
            <a:r>
              <a:rPr lang="es-ES"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ruido por toda la tierra; el Señor defenderá </a:t>
            </a:r>
            <a:r>
              <a:rPr lang="es-ES"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o juzgará </a:t>
            </a:r>
            <a:r>
              <a:rPr lang="es-ES"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a todas las gentes, y todos los impíos </a:t>
            </a:r>
            <a:r>
              <a:rPr lang="es-ES"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serán </a:t>
            </a:r>
            <a:r>
              <a:rPr lang="en-US" i="1" dirty="0" err="1"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muertos</a:t>
            </a:r>
            <a:r>
              <a:rPr lang="en-US" i="1" dirty="0" smtClean="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rPr>
              <a:t>.</a:t>
            </a:r>
            <a:endParaRPr lang="en-US" i="1" dirty="0">
              <a:solidFill>
                <a:schemeClr val="bg1"/>
              </a:solidFill>
              <a:effectLst>
                <a:glow rad="228600">
                  <a:srgbClr val="080808"/>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MATEO EL APOSTO DECLARO</a:t>
            </a:r>
          </a:p>
        </p:txBody>
      </p:sp>
      <p:sp>
        <p:nvSpPr>
          <p:cNvPr id="3" name="Content Placeholder 2"/>
          <p:cNvSpPr>
            <a:spLocks noGrp="1"/>
          </p:cNvSpPr>
          <p:nvPr>
            <p:ph idx="1"/>
          </p:nvPr>
        </p:nvSpPr>
        <p:spPr>
          <a:xfrm>
            <a:off x="457200" y="1722437"/>
            <a:ext cx="8229600" cy="4525963"/>
          </a:xfrm>
        </p:spPr>
        <p:txBody>
          <a:bodyPr>
            <a:normAutofit/>
          </a:bodyPr>
          <a:lstStyle/>
          <a:p>
            <a:pPr algn="just">
              <a:buNone/>
            </a:pPr>
            <a:r>
              <a:rPr lang="es-ES" dirty="0" smtClean="0"/>
              <a:t>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Y entonces se mostrará la señal del Hijo del hombre en el cielo; y entonces lamentarán todas las tribus de la tierra, y verán al Hijo del hombre que vendrá sobre las nubes del cielo, con grande poder y gloria. Y enviará sus ángeles con gran voz de trompeta, y juntarán sus escogidos de los cuatro vientos, de un cabo del cielo hasta el otro. Mateo 24:30-31</a:t>
            </a:r>
            <a:endParaRPr lang="es-ES" sz="24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endParaRP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EL SENOR JESUCRISTO DECLARO</a:t>
            </a:r>
          </a:p>
        </p:txBody>
      </p:sp>
      <p:sp>
        <p:nvSpPr>
          <p:cNvPr id="3" name="Content Placeholder 2"/>
          <p:cNvSpPr>
            <a:spLocks noGrp="1"/>
          </p:cNvSpPr>
          <p:nvPr>
            <p:ph idx="1"/>
          </p:nvPr>
        </p:nvSpPr>
        <p:spPr/>
        <p:txBody>
          <a:bodyPr>
            <a:noAutofit/>
          </a:bodyPr>
          <a:lstStyle/>
          <a:p>
            <a:pPr algn="just">
              <a:buNone/>
            </a:pP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Cristo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declara que cuando El regrese por segunda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vez, esto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será con una señal; todos los pueblos de la tierra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lo verán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venir en las nubes de los cielos con poder y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grande gloria</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la gran mayoría de todas las gentes de la tierra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no serán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felices, sino que lamentarán; se oirá un gran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sonido de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trompeta; y Dios atraerá a sus escogidos a sí </a:t>
            </a:r>
            <a:r>
              <a:rPr lang="es-ES"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mismo de </a:t>
            </a:r>
            <a:r>
              <a:rPr lang="es-E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todas partes del mundo.</a:t>
            </a:r>
            <a:endParaRPr lang="en-US"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4000" dirty="0">
                <a:solidFill>
                  <a:schemeClr val="bg1"/>
                </a:solidFill>
                <a:effectLst>
                  <a:glow rad="228600">
                    <a:srgbClr val="10253F"/>
                  </a:glow>
                  <a:outerShdw blurRad="38100" dist="38100" dir="2700000" algn="tl">
                    <a:srgbClr val="000000">
                      <a:alpha val="43137"/>
                    </a:srgbClr>
                  </a:outerShdw>
                </a:effectLst>
                <a:latin typeface="Arial" pitchFamily="34" charset="0"/>
                <a:ea typeface="+mn-ea"/>
                <a:cs typeface="Arial" pitchFamily="34" charset="0"/>
              </a:rPr>
              <a:t>NINGUNA CONTRADICCION</a:t>
            </a:r>
          </a:p>
        </p:txBody>
      </p:sp>
      <p:sp>
        <p:nvSpPr>
          <p:cNvPr id="3" name="Content Placeholder 2"/>
          <p:cNvSpPr>
            <a:spLocks noGrp="1"/>
          </p:cNvSpPr>
          <p:nvPr>
            <p:ph idx="1"/>
          </p:nvPr>
        </p:nvSpPr>
        <p:spPr>
          <a:xfrm>
            <a:off x="457200" y="990600"/>
            <a:ext cx="8229600" cy="4525963"/>
          </a:xfrm>
        </p:spPr>
        <p:txBody>
          <a:bodyPr>
            <a:noAutofit/>
          </a:bodyPr>
          <a:lstStyle/>
          <a:p>
            <a:pPr algn="just">
              <a:buNone/>
            </a:pP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Todos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los textos anteriores están en completa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armonía el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uno con el otro, respecto a que presentan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semejanza de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cómo será en los últimos días, la venida de Cristo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a esta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tierra. Señales ocurrirán justamente antes de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su venida</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Todo ojo en la tierra, toda persona de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toda nación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y tribu lo verá a El viniendo con poder y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grande gloria</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habrá un gran estruendo, un grito, una voz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celestial y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un fuerte sonido de trompeta sonará; los justos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muertos serán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levantados de sus tumbas, y junto con los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santos vivientes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serán arrebatados en el aire para reunirse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con su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Señor en las nubes, porque ellos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escogieron sacrificarlo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todo para seguir y obedecer a Dios.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Mientras que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todo el resto de los habitantes de la tierra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será quemado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por el fuego glorioso y devorador de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la presencia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del Señor, porque ellos eligieron no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obedecerle a </a:t>
            </a:r>
            <a:r>
              <a:rPr lang="es-E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El, sino que fueron malvados y juzgados indignos </a:t>
            </a:r>
            <a:r>
              <a:rPr lang="es-E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de </a:t>
            </a:r>
            <a:r>
              <a:rPr lang="en-US" sz="2300" dirty="0" err="1"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recibir</a:t>
            </a:r>
            <a:r>
              <a:rPr lang="en-U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a:t>
            </a:r>
            <a:r>
              <a:rPr lang="en-U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la </a:t>
            </a:r>
            <a:r>
              <a:rPr lang="en-US" sz="2300" dirty="0" err="1">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vida</a:t>
            </a:r>
            <a:r>
              <a:rPr lang="en-U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 </a:t>
            </a:r>
            <a:r>
              <a:rPr lang="en-US" sz="2300" dirty="0" err="1"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eterna</a:t>
            </a:r>
            <a:r>
              <a:rPr lang="en-US" sz="2300" dirty="0" smtClean="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rPr>
              <a:t>.</a:t>
            </a:r>
            <a:endParaRPr lang="en-US" sz="2300" dirty="0">
              <a:solidFill>
                <a:schemeClr val="bg1"/>
              </a:solidFill>
              <a:effectLst>
                <a:glow rad="228600">
                  <a:srgbClr val="111111"/>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u="sng" dirty="0">
                <a:solidFill>
                  <a:schemeClr val="bg1"/>
                </a:solidFill>
                <a:effectLst>
                  <a:glow rad="228600">
                    <a:srgbClr val="10253F"/>
                  </a:glow>
                  <a:outerShdw blurRad="38100" dist="38100" dir="2700000" algn="tl">
                    <a:srgbClr val="000000">
                      <a:alpha val="43137"/>
                    </a:srgbClr>
                  </a:outerShdw>
                </a:effectLst>
                <a:latin typeface="Arial" pitchFamily="34" charset="0"/>
                <a:ea typeface="+mn-ea"/>
                <a:cs typeface="Arial" pitchFamily="34" charset="0"/>
              </a:rPr>
              <a:t>LAS ESCRITURAS DECLARAN</a:t>
            </a:r>
          </a:p>
        </p:txBody>
      </p:sp>
      <p:sp>
        <p:nvSpPr>
          <p:cNvPr id="3" name="Content Placeholder 2"/>
          <p:cNvSpPr>
            <a:spLocks noGrp="1"/>
          </p:cNvSpPr>
          <p:nvPr>
            <p:ph idx="1"/>
          </p:nvPr>
        </p:nvSpPr>
        <p:spPr/>
        <p:txBody>
          <a:bodyPr>
            <a:noAutofit/>
          </a:bodyPr>
          <a:lstStyle/>
          <a:p>
            <a:pPr algn="just">
              <a:buNone/>
            </a:pP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Como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puede ver Ud.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claramente, las Escrituras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declaran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que definitivamente no habrá silencio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cuando nuestro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Señor retorne a esta tierra, sino que esto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será con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grande estruendo, gritería y una gran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trompeta sonando</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y las Escrituras infalibles también declaran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que </a:t>
            </a:r>
            <a:r>
              <a:rPr lang="en-US" sz="2400" dirty="0" err="1"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definitivamente</a:t>
            </a:r>
            <a:r>
              <a:rPr lang="en-U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no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habrá</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nada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secreto</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cuando</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a:t>
            </a:r>
            <a:r>
              <a:rPr lang="en-U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Cristo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venga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por unos y otros; porque toda persona sobre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esta tierra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lo verá a El en las nubes de los cielos, y unos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y otros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serán tomados al cielo para estar siempre con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el Señor</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o ser destruidos. Así que, la doctrina de un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rapto </a:t>
            </a:r>
            <a:r>
              <a:rPr lang="en-US" sz="2400" dirty="0" err="1"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secreto</a:t>
            </a:r>
            <a:r>
              <a:rPr lang="en-U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o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silencioso</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no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está</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sustentada</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en </a:t>
            </a:r>
            <a:r>
              <a:rPr lang="en-US" sz="2400" dirty="0" err="1">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ninguna</a:t>
            </a:r>
            <a:r>
              <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 </a:t>
            </a:r>
            <a:r>
              <a:rPr lang="en-U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parte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de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las Escrituras, porque cuando Cristo venga será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visible para </a:t>
            </a:r>
            <a:r>
              <a:rPr lang="es-E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que todos lo </a:t>
            </a:r>
            <a:r>
              <a:rPr lang="es-ES" sz="2400" dirty="0" smtClean="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rPr>
              <a:t>vean.</a:t>
            </a:r>
            <a:endParaRPr lang="en-US" sz="2400" dirty="0">
              <a:solidFill>
                <a:schemeClr val="bg1"/>
              </a:solidFill>
              <a:effectLst>
                <a:glow rad="228600">
                  <a:srgbClr val="10253F"/>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3000" r="-3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no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QUIEN ORIGINO ESTA DOCTRINA?</a:t>
            </a:r>
          </a:p>
        </p:txBody>
      </p:sp>
      <p:sp>
        <p:nvSpPr>
          <p:cNvPr id="3" name="Content Placeholder 2"/>
          <p:cNvSpPr>
            <a:spLocks noGrp="1"/>
          </p:cNvSpPr>
          <p:nvPr>
            <p:ph idx="1"/>
          </p:nvPr>
        </p:nvSpPr>
        <p:spPr/>
        <p:txBody>
          <a:bodyPr>
            <a:noAutofit/>
          </a:bodyPr>
          <a:lstStyle/>
          <a:p>
            <a:pPr>
              <a:buNone/>
            </a:pP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Ya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 las Escrituras no enseñan que habrá un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rapto secreto</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¿de dónde vienen esta creencia y esta doctrina</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Esta doctrina surge de una mujer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Presbiteriana, mientras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ella estaba en un trance! “La idea de una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doble escena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 la venida de Cristo (una secreta y otra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visible) </a:t>
            </a:r>
            <a:r>
              <a:rPr lang="en-US" sz="2800"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viene</a:t>
            </a:r>
            <a:r>
              <a:rPr lang="en-U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primero</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una</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chica</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escocesa</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llamada</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Margaret </a:t>
            </a:r>
            <a:r>
              <a:rPr lang="es-ES" sz="2800"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MacDonald</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 Port Glasgow, Escocia, mientras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ella estaba </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en un 'trance profético.'” M.L. </a:t>
            </a:r>
            <a:r>
              <a:rPr lang="es-E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Moser</a:t>
            </a:r>
            <a:r>
              <a:rPr lang="es-E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8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Una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Apología</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del </a:t>
            </a:r>
            <a:r>
              <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Premilenialismo</a:t>
            </a:r>
            <a:r>
              <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p 28.</a:t>
            </a:r>
            <a:endParaRPr lang="en-US" sz="28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COMO SURGIO ESTA </a:t>
            </a:r>
            <a:r>
              <a:rPr lang="en-US" sz="6000" dirty="0" smtClean="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DOCTRINA?</a:t>
            </a:r>
            <a:endPar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endParaRPr>
          </a:p>
        </p:txBody>
      </p:sp>
      <p:sp>
        <p:nvSpPr>
          <p:cNvPr id="3" name="Content Placeholder 2"/>
          <p:cNvSpPr>
            <a:spLocks noGrp="1"/>
          </p:cNvSpPr>
          <p:nvPr>
            <p:ph idx="1"/>
          </p:nvPr>
        </p:nvSpPr>
        <p:spPr>
          <a:xfrm>
            <a:off x="457200" y="2209800"/>
            <a:ext cx="8229600" cy="4525963"/>
          </a:xfrm>
        </p:spPr>
        <p:txBody>
          <a:bodyPr>
            <a:normAutofit/>
          </a:bodyPr>
          <a:lstStyle/>
          <a:p>
            <a:pPr algn="just">
              <a:buNone/>
            </a:pPr>
            <a:r>
              <a:rPr lang="en-US" sz="4000" dirty="0" smtClean="0"/>
              <a:t>   </a:t>
            </a:r>
            <a:r>
              <a:rPr lang="en-US" sz="40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Así</a:t>
            </a:r>
            <a:r>
              <a:rPr lang="en-US" sz="40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40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a:t>
            </a:r>
            <a:r>
              <a:rPr lang="en-US" sz="40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la </a:t>
            </a:r>
            <a:r>
              <a:rPr lang="en-US" sz="40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doctrina</a:t>
            </a:r>
            <a:r>
              <a:rPr lang="en-US" sz="40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40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del rapto secreto no tiene fundamento en la Palabra de Dios, sino que deriva su origen de un trance místico.</a:t>
            </a:r>
            <a:endParaRPr lang="en-US" sz="28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u="sng"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COMO LADRON EN LA </a:t>
            </a:r>
            <a:r>
              <a:rPr lang="en-US" sz="6600" u="sng" dirty="0" smtClean="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NOCHE!</a:t>
            </a:r>
            <a:endParaRPr lang="en-US" sz="6600" u="sng"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endParaRPr>
          </a:p>
        </p:txBody>
      </p:sp>
      <p:sp>
        <p:nvSpPr>
          <p:cNvPr id="3" name="Content Placeholder 2"/>
          <p:cNvSpPr>
            <a:spLocks noGrp="1"/>
          </p:cNvSpPr>
          <p:nvPr>
            <p:ph idx="1"/>
          </p:nvPr>
        </p:nvSpPr>
        <p:spPr/>
        <p:txBody>
          <a:bodyPr>
            <a:normAutofit fontScale="70000" lnSpcReduction="20000"/>
          </a:bodyPr>
          <a:lstStyle/>
          <a:p>
            <a:pPr algn="just">
              <a:buNone/>
            </a:pPr>
            <a:endParaRPr lang="es-ES" dirty="0"/>
          </a:p>
          <a:p>
            <a:pPr algn="just">
              <a:buNone/>
            </a:pP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¿Pero qué acerca de aquellos textos que declaran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 el </a:t>
            </a: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Señor vendrá como “un ladrón en la noche?”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Acaso respalda </a:t>
            </a: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esto la creencia de un rapto secreto? El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apóstol </a:t>
            </a:r>
            <a:r>
              <a:rPr lang="en-U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Pablo </a:t>
            </a:r>
            <a:r>
              <a:rPr lang="en-US" sz="47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nos</a:t>
            </a:r>
            <a:r>
              <a:rPr lang="en-U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dice </a:t>
            </a:r>
            <a:r>
              <a:rPr lang="en-US" sz="47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a:t>
            </a:r>
            <a:r>
              <a:rPr lang="en-U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el </a:t>
            </a: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vendrá como “un ladrón en la noche?”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Acaso respalda </a:t>
            </a: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esto la creencia de un rapto secreto? </a:t>
            </a:r>
            <a:endPar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a:p>
            <a:pPr algn="just">
              <a:buNone/>
            </a:pPr>
            <a:r>
              <a:rPr lang="es-E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El apóstol </a:t>
            </a:r>
            <a:r>
              <a:rPr lang="en-U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Pedro </a:t>
            </a:r>
            <a:r>
              <a:rPr lang="en-US" sz="47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nos</a:t>
            </a:r>
            <a:r>
              <a:rPr lang="en-U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dice </a:t>
            </a:r>
            <a:r>
              <a:rPr lang="en-US" sz="4700"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a:t>
            </a:r>
            <a:r>
              <a:rPr lang="en-US" sz="4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t>
            </a:r>
            <a:endParaRPr lang="en-US" sz="4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COMO LADRON EN LA NOCHE</a:t>
            </a:r>
          </a:p>
        </p:txBody>
      </p:sp>
      <p:sp>
        <p:nvSpPr>
          <p:cNvPr id="3" name="Content Placeholder 2"/>
          <p:cNvSpPr>
            <a:spLocks noGrp="1"/>
          </p:cNvSpPr>
          <p:nvPr>
            <p:ph idx="1"/>
          </p:nvPr>
        </p:nvSpPr>
        <p:spPr/>
        <p:txBody>
          <a:bodyPr>
            <a:noAutofit/>
          </a:bodyPr>
          <a:lstStyle/>
          <a:p>
            <a:pPr algn="just">
              <a:buNone/>
            </a:pP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Pero los cielos y la tierra que existen ahora, están reservados por la misma Palabra, guardados para el fuego en el día del juicio y de la perdición de los hombres impíos....El Señor es...paciente para con nosotros, no queriendo que ninguno perezca, sino que todos procedan al arrepentimiento.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Pero el día del Señor vendrá </a:t>
            </a:r>
            <a:r>
              <a:rPr lang="es-ES" sz="2700" u="sng"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como ladrón en la noche</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en el cual los cielos pasarán con grande estruendo, y los elementos ardiendo serán deshechos, y la tierra y las obras que en ella hay serán </a:t>
            </a:r>
            <a:r>
              <a:rPr lang="pt-BR"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quemadas.” 2 Pedro 3:7, 9-10.</a:t>
            </a:r>
            <a:endParaRPr lang="en-U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PARA LOS QUE ESTAN EN TINIEBLAS</a:t>
            </a:r>
          </a:p>
        </p:txBody>
      </p:sp>
      <p:sp>
        <p:nvSpPr>
          <p:cNvPr id="3" name="Content Placeholder 2"/>
          <p:cNvSpPr>
            <a:spLocks noGrp="1"/>
          </p:cNvSpPr>
          <p:nvPr>
            <p:ph idx="1"/>
          </p:nvPr>
        </p:nvSpPr>
        <p:spPr>
          <a:xfrm>
            <a:off x="457200" y="2027237"/>
            <a:ext cx="8229600" cy="4525963"/>
          </a:xfrm>
        </p:spPr>
        <p:txBody>
          <a:bodyPr>
            <a:normAutofit fontScale="85000" lnSpcReduction="10000"/>
          </a:bodyPr>
          <a:lstStyle/>
          <a:p>
            <a:pPr algn="just">
              <a:buNone/>
            </a:pPr>
            <a:r>
              <a:rPr lang="es-ES"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“Porque vosotros sabéis bien, que el día del Señor vendrá así </a:t>
            </a:r>
            <a:r>
              <a:rPr lang="es-ES" i="1" u="sng"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como ladrón de noche</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Que cuando dirán, Paz y seguridad, entonces vendrá sobre ellos destrucción de repente, como los dolores á la mujer preñada; y no escaparán. </a:t>
            </a:r>
            <a:r>
              <a:rPr lang="es-ES" u="sng" dirty="0" smtClean="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Mas vosotros, hermanos, no estáis en tinieblas, para que aquel día os sobrecoja como ladrón</a:t>
            </a:r>
            <a:r>
              <a:rPr lang="es-ES"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Porque todos vosotros sois hijos de luz, é hijos del día; no somos de la noche, ni de las tinieblas. Por tanto, no durmamos como los demás; antes velemos y seamos sobrios.” 1Tesalonisenses 5:2-6</a:t>
            </a:r>
            <a:r>
              <a:rPr lang="es-ES" dirty="0" smtClean="0"/>
              <a:t>  </a:t>
            </a:r>
            <a:endParaRPr lang="es-ES" sz="29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a:p>
            <a:pPr algn="just"/>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 </a:t>
            </a:r>
            <a:r>
              <a:rPr lang="en-US" sz="6000" dirty="0" smtClean="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rPr>
              <a:t>PERFECTA CADENA DE VERDAD</a:t>
            </a:r>
            <a:endParaRPr lang="en-US" sz="6000" dirty="0">
              <a:solidFill>
                <a:schemeClr val="bg1"/>
              </a:solidFill>
              <a:effectLst>
                <a:glow rad="228600">
                  <a:srgbClr val="000000"/>
                </a:glow>
                <a:outerShdw blurRad="38100" dist="38100" dir="2700000" algn="tl">
                  <a:srgbClr val="000000">
                    <a:alpha val="43137"/>
                  </a:srgbClr>
                </a:outerShdw>
              </a:effectLst>
              <a:latin typeface="Gloucester MT Extra Condensed" pitchFamily="18" charset="0"/>
              <a:ea typeface="+mn-ea"/>
              <a:cs typeface="+mn-cs"/>
            </a:endParaRPr>
          </a:p>
        </p:txBody>
      </p:sp>
      <p:sp>
        <p:nvSpPr>
          <p:cNvPr id="3" name="Content Placeholder 2"/>
          <p:cNvSpPr>
            <a:spLocks noGrp="1"/>
          </p:cNvSpPr>
          <p:nvPr>
            <p:ph idx="1"/>
          </p:nvPr>
        </p:nvSpPr>
        <p:spPr/>
        <p:txBody>
          <a:bodyPr>
            <a:noAutofit/>
          </a:bodyPr>
          <a:lstStyle/>
          <a:p>
            <a:pPr algn="just">
              <a:buNone/>
            </a:pP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Pedro y Pablo declaran,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en armonía con el resto de la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Escritura, que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cuando Cristo venga esto será con gran estruendo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y los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elementos ardiendo serán deshechos y arderá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la </a:t>
            </a:r>
            <a:r>
              <a:rPr lang="en-US" sz="2700"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tierra</a:t>
            </a:r>
            <a:r>
              <a:rPr lang="en-U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n-US" sz="27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Definitivamente</a:t>
            </a:r>
            <a:r>
              <a:rPr lang="en-U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no </a:t>
            </a:r>
            <a:r>
              <a:rPr lang="en-US" sz="27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habrá</a:t>
            </a:r>
            <a:r>
              <a:rPr lang="en-U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nada </a:t>
            </a:r>
            <a:r>
              <a:rPr lang="en-US" sz="27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secreto</a:t>
            </a:r>
            <a:r>
              <a:rPr lang="en-U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o </a:t>
            </a:r>
            <a:r>
              <a:rPr lang="en-US" sz="2700" dirty="0" err="1"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silencioso</a:t>
            </a:r>
            <a:r>
              <a:rPr lang="en-U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 </a:t>
            </a:r>
            <a:r>
              <a:rPr lang="es-ES" sz="2700" dirty="0" smtClean="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acerca </a:t>
            </a:r>
            <a:r>
              <a:rPr lang="es-ES" sz="27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de esto. </a:t>
            </a:r>
            <a:r>
              <a:rPr lang="es-ES" sz="2700" dirty="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Es entonces obvio, que la frase de </a:t>
            </a:r>
            <a:r>
              <a:rPr lang="es-ES" sz="2700" dirty="0" smtClean="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Cristo viniendo </a:t>
            </a:r>
            <a:r>
              <a:rPr lang="es-ES" sz="2700" dirty="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“como un ladrón en la noche” no hace </a:t>
            </a:r>
            <a:r>
              <a:rPr lang="es-ES" sz="2700" dirty="0" smtClean="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referencia a </a:t>
            </a:r>
            <a:r>
              <a:rPr lang="es-ES" sz="2700" dirty="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un rapto secreto, sino a individuos que </a:t>
            </a:r>
            <a:r>
              <a:rPr lang="es-ES" sz="2700" dirty="0" smtClean="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serán sorprendidos</a:t>
            </a:r>
            <a:r>
              <a:rPr lang="es-ES" sz="2700" dirty="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 hallados sin preparación y que no </a:t>
            </a:r>
            <a:r>
              <a:rPr lang="es-ES" sz="2700" dirty="0" smtClean="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estarán listos </a:t>
            </a:r>
            <a:r>
              <a:rPr lang="es-ES" sz="2700" dirty="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para el regreso del </a:t>
            </a:r>
            <a:r>
              <a:rPr lang="es-ES" sz="2700" dirty="0" smtClean="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rPr>
              <a:t>Señor.</a:t>
            </a:r>
            <a:endParaRPr lang="en-US" sz="2700" dirty="0">
              <a:solidFill>
                <a:srgbClr val="FF0000"/>
              </a:solidFill>
              <a:effectLst>
                <a:glow rad="228600">
                  <a:srgbClr val="000000"/>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r>
              <a:rPr lang="en-US" sz="6000" dirty="0">
                <a:solidFill>
                  <a:schemeClr val="lt1"/>
                </a:solidFill>
                <a:effectLst>
                  <a:glow rad="228600">
                    <a:srgbClr val="003399"/>
                  </a:glow>
                  <a:outerShdw blurRad="38100" dist="38100" dir="2700000" algn="tl">
                    <a:srgbClr val="000000">
                      <a:alpha val="43137"/>
                    </a:srgbClr>
                  </a:outerShdw>
                </a:effectLst>
                <a:latin typeface="Arial" pitchFamily="34" charset="0"/>
                <a:ea typeface="+mn-ea"/>
                <a:cs typeface="Arial" pitchFamily="34" charset="0"/>
              </a:rPr>
              <a:t>UNO TOMADO Y OTRO DEJADO</a:t>
            </a:r>
          </a:p>
        </p:txBody>
      </p:sp>
      <p:sp>
        <p:nvSpPr>
          <p:cNvPr id="3" name="Content Placeholder 2"/>
          <p:cNvSpPr>
            <a:spLocks noGrp="1"/>
          </p:cNvSpPr>
          <p:nvPr>
            <p:ph idx="1"/>
          </p:nvPr>
        </p:nvSpPr>
        <p:spPr>
          <a:xfrm>
            <a:off x="457200" y="2484437"/>
            <a:ext cx="8229600" cy="4525963"/>
          </a:xfrm>
        </p:spPr>
        <p:txBody>
          <a:bodyPr>
            <a:noAutofit/>
          </a:bodyPr>
          <a:lstStyle/>
          <a:p>
            <a:pPr>
              <a:buNone/>
            </a:pPr>
            <a:r>
              <a:rPr lang="es-ES" sz="3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 </a:t>
            </a:r>
            <a:r>
              <a:rPr lang="es-ES" sz="3600" dirty="0" smtClean="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  Pero </a:t>
            </a:r>
            <a:r>
              <a:rPr lang="es-ES" sz="3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¿qué acerca de aquellos textos que hablan </a:t>
            </a:r>
            <a:r>
              <a:rPr lang="es-ES" sz="3600" dirty="0" smtClean="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de que </a:t>
            </a:r>
            <a:r>
              <a:rPr lang="es-ES" sz="3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uno es tomado y otro es dejado? (Mateo 24:37-41</a:t>
            </a:r>
            <a:r>
              <a:rPr lang="es-ES" sz="3600" dirty="0" smtClean="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 ¿</a:t>
            </a:r>
            <a:r>
              <a:rPr lang="es-ES" sz="3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Acaso, esto sustenta la creencia en un rapto secreto?</a:t>
            </a:r>
            <a:endParaRPr lang="en-US" sz="3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u="sng" dirty="0">
                <a:solidFill>
                  <a:schemeClr val="lt1"/>
                </a:solidFill>
                <a:effectLst>
                  <a:glow rad="228600">
                    <a:srgbClr val="003399"/>
                  </a:glow>
                  <a:outerShdw blurRad="38100" dist="38100" dir="2700000" algn="tl">
                    <a:srgbClr val="000000">
                      <a:alpha val="43137"/>
                    </a:srgbClr>
                  </a:outerShdw>
                </a:effectLst>
                <a:latin typeface="Arial" pitchFamily="34" charset="0"/>
                <a:ea typeface="+mn-ea"/>
                <a:cs typeface="Arial" pitchFamily="34" charset="0"/>
              </a:rPr>
              <a:t>BOSQUEJANDO UN PARALELO</a:t>
            </a:r>
          </a:p>
        </p:txBody>
      </p:sp>
      <p:sp>
        <p:nvSpPr>
          <p:cNvPr id="3" name="Content Placeholder 2"/>
          <p:cNvSpPr>
            <a:spLocks noGrp="1"/>
          </p:cNvSpPr>
          <p:nvPr>
            <p:ph idx="1"/>
          </p:nvPr>
        </p:nvSpPr>
        <p:spPr>
          <a:xfrm>
            <a:off x="457200" y="1798637"/>
            <a:ext cx="8229600" cy="4525963"/>
          </a:xfrm>
        </p:spPr>
        <p:txBody>
          <a:bodyPr>
            <a:noAutofit/>
          </a:bodyPr>
          <a:lstStyle/>
          <a:p>
            <a:pPr algn="just">
              <a:buNone/>
            </a:pPr>
            <a:r>
              <a:rPr lang="es-ES" sz="2600" dirty="0" smtClean="0"/>
              <a:t>    </a:t>
            </a:r>
            <a:r>
              <a:rPr lang="es-ES" sz="2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rPr>
              <a:t>En este texto, Cristo estaba bosquejando un paralelo entre el tiempo de su venida y el tiempo de Noé y el diluvio - y ciertamente, no hay nada secreto acerca del diluvio. Aquellos que entraron al arca fueron salvados, mientras que aquellos que rehusaron seguir la instrucción de Dios para salvación fueron dejados afuera. Pero ¿por qué fueron dejados afuera? ¿Para otra oportunidad de salvación? ¡NO! ¡Fueron dejados para destrucción!</a:t>
            </a:r>
            <a:endParaRPr lang="en-US" sz="2600" dirty="0">
              <a:solidFill>
                <a:schemeClr val="bg1"/>
              </a:solidFill>
              <a:effectLst>
                <a:glow rad="228600">
                  <a:srgbClr val="003399"/>
                </a:glow>
                <a:outerShdw blurRad="38100" dist="38100" dir="2700000" algn="tl">
                  <a:srgbClr val="000000">
                    <a:alpha val="43137"/>
                  </a:srgbClr>
                </a:outerShdw>
              </a:effectLst>
              <a:latin typeface="Eras Bold ITC" pitchFamily="34"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8000" r="-2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Autofit/>
          </a:bodyPr>
          <a:lstStyle/>
          <a:p>
            <a:r>
              <a:rPr lang="en-US" sz="5400" b="1" dirty="0">
                <a:solidFill>
                  <a:schemeClr val="bg1"/>
                </a:solidFill>
                <a:effectLst>
                  <a:glow rad="228600">
                    <a:srgbClr val="000000"/>
                  </a:glow>
                  <a:outerShdw blurRad="38100" dist="38100" dir="2700000" algn="tl">
                    <a:srgbClr val="000000">
                      <a:alpha val="43137"/>
                    </a:srgbClr>
                  </a:outerShdw>
                </a:effectLst>
                <a:latin typeface="Bradley Hand ITC" pitchFamily="66" charset="0"/>
                <a:ea typeface="+mn-ea"/>
                <a:cs typeface="Arial" charset="0"/>
              </a:rPr>
              <a:t>RAPTO ANTES DEL TIEMPO DE ANGUSTIA</a:t>
            </a:r>
          </a:p>
        </p:txBody>
      </p:sp>
      <p:sp>
        <p:nvSpPr>
          <p:cNvPr id="3" name="Content Placeholder 2"/>
          <p:cNvSpPr>
            <a:spLocks noGrp="1"/>
          </p:cNvSpPr>
          <p:nvPr>
            <p:ph idx="1"/>
          </p:nvPr>
        </p:nvSpPr>
        <p:spPr>
          <a:xfrm>
            <a:off x="457200" y="2027237"/>
            <a:ext cx="8229600" cy="4525963"/>
          </a:xfrm>
        </p:spPr>
        <p:txBody>
          <a:bodyPr/>
          <a:lstStyle/>
          <a:p>
            <a:pPr algn="just">
              <a:buNone/>
            </a:pPr>
            <a:r>
              <a:rPr lang="es-ES" dirty="0" smtClean="0"/>
              <a:t>   </a:t>
            </a:r>
            <a:r>
              <a:rPr lang="es-ES" sz="3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Pero ¿qué acerca de la creencia de que Cristo raptará a todos los de su pueblo de la tierra, antes del tiempo de angustia, tribulación, persecución, y de la obra de </a:t>
            </a:r>
            <a:r>
              <a:rPr lang="en-US" sz="3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Satanás</a:t>
            </a:r>
            <a:r>
              <a:rPr lang="en-US" sz="3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con </a:t>
            </a:r>
            <a:r>
              <a:rPr lang="en-US" sz="3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prodigios</a:t>
            </a:r>
            <a:r>
              <a:rPr lang="en-US" sz="3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3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mentirosos</a:t>
            </a:r>
            <a:r>
              <a:rPr lang="en-US" sz="3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a:t>
            </a:r>
            <a:endParaRPr lang="en-US" sz="3000" dirty="0">
              <a:solidFill>
                <a:schemeClr val="bg1"/>
              </a:solidFill>
              <a:effectLst>
                <a:glow rad="228600">
                  <a:srgbClr val="000000"/>
                </a:glow>
                <a:outerShdw blurRad="38100" dist="38100" dir="2700000" algn="tl">
                  <a:srgbClr val="000000">
                    <a:alpha val="43137"/>
                  </a:srgbClr>
                </a:outerShdw>
              </a:effectLst>
              <a:latin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a:solidFill>
                  <a:schemeClr val="bg1"/>
                </a:solidFill>
                <a:effectLst>
                  <a:glow rad="228600">
                    <a:srgbClr val="000000"/>
                  </a:glow>
                  <a:outerShdw blurRad="38100" dist="38100" dir="2700000" algn="tl">
                    <a:srgbClr val="000000">
                      <a:alpha val="43137"/>
                    </a:srgbClr>
                  </a:outerShdw>
                </a:effectLst>
                <a:latin typeface="Bradley Hand ITC" pitchFamily="66" charset="0"/>
                <a:ea typeface="+mn-ea"/>
                <a:cs typeface="Arial" charset="0"/>
              </a:rPr>
              <a:t>DANIEL DECLARA</a:t>
            </a:r>
          </a:p>
        </p:txBody>
      </p:sp>
      <p:sp>
        <p:nvSpPr>
          <p:cNvPr id="3" name="Content Placeholder 2"/>
          <p:cNvSpPr>
            <a:spLocks noGrp="1"/>
          </p:cNvSpPr>
          <p:nvPr>
            <p:ph idx="1"/>
          </p:nvPr>
        </p:nvSpPr>
        <p:spPr/>
        <p:txBody>
          <a:bodyPr>
            <a:normAutofit/>
          </a:bodyPr>
          <a:lstStyle/>
          <a:p>
            <a:pPr algn="just">
              <a:buNone/>
            </a:pPr>
            <a:r>
              <a:rPr lang="es-ES" sz="4400" dirty="0" smtClean="0"/>
              <a:t>   </a:t>
            </a:r>
            <a:r>
              <a:rPr lang="es-ES" sz="3600" dirty="0" smtClean="0">
                <a:solidFill>
                  <a:schemeClr val="bg1"/>
                </a:solidFill>
                <a:effectLst>
                  <a:glow rad="228600">
                    <a:srgbClr val="000000"/>
                  </a:glow>
                  <a:outerShdw blurRad="38100" dist="38100" dir="2700000" algn="tl">
                    <a:srgbClr val="000000">
                      <a:alpha val="43137"/>
                    </a:srgbClr>
                  </a:outerShdw>
                </a:effectLst>
                <a:latin typeface="Arial" charset="0"/>
                <a:cs typeface="Arial" charset="0"/>
              </a:rPr>
              <a:t>El </a:t>
            </a:r>
            <a:r>
              <a:rPr lang="es-ES" sz="3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profeta Daniel declara que: “Y será tiempo de angustia, cual nunca fue...pero en aquel tiempo será libertado tu pueblo, todos los que se hallen escritos en el </a:t>
            </a:r>
            <a:r>
              <a:rPr lang="en-US" sz="3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libro</a:t>
            </a:r>
            <a:r>
              <a:rPr lang="en-US" sz="3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Daniel 12:1.</a:t>
            </a:r>
            <a:endParaRPr lang="en-US" sz="2700" dirty="0">
              <a:solidFill>
                <a:schemeClr val="bg1"/>
              </a:solidFill>
              <a:effectLst>
                <a:glow rad="228600">
                  <a:srgbClr val="000000"/>
                </a:glow>
                <a:outerShdw blurRad="38100" dist="38100" dir="2700000" algn="tl">
                  <a:srgbClr val="000000">
                    <a:alpha val="43137"/>
                  </a:srgbClr>
                </a:outerShdw>
              </a:effectLst>
              <a:latin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smtClean="0">
                <a:solidFill>
                  <a:schemeClr val="bg1"/>
                </a:solidFill>
                <a:effectLst>
                  <a:glow rad="228600">
                    <a:srgbClr val="003366"/>
                  </a:glow>
                  <a:outerShdw blurRad="38100" dist="38100" dir="2700000" algn="tl">
                    <a:srgbClr val="000000">
                      <a:alpha val="43137"/>
                    </a:srgbClr>
                  </a:outerShdw>
                </a:effectLst>
                <a:latin typeface="Old English Text MT" pitchFamily="66" charset="0"/>
                <a:ea typeface="+mn-ea"/>
                <a:cs typeface="Arial" charset="0"/>
              </a:rPr>
              <a:t>Gran </a:t>
            </a:r>
            <a:r>
              <a:rPr lang="en-US" sz="7200" dirty="0" err="1" smtClean="0">
                <a:solidFill>
                  <a:schemeClr val="bg1"/>
                </a:solidFill>
                <a:effectLst>
                  <a:glow rad="228600">
                    <a:srgbClr val="003366"/>
                  </a:glow>
                  <a:outerShdw blurRad="38100" dist="38100" dir="2700000" algn="tl">
                    <a:srgbClr val="000000">
                      <a:alpha val="43137"/>
                    </a:srgbClr>
                  </a:outerShdw>
                </a:effectLst>
                <a:latin typeface="Old English Text MT" pitchFamily="66" charset="0"/>
                <a:ea typeface="+mn-ea"/>
                <a:cs typeface="Arial" charset="0"/>
              </a:rPr>
              <a:t>Tribulacion</a:t>
            </a:r>
            <a:endParaRPr lang="en-US" sz="7200" dirty="0">
              <a:solidFill>
                <a:schemeClr val="bg1"/>
              </a:solidFill>
              <a:effectLst>
                <a:glow rad="228600">
                  <a:srgbClr val="003366"/>
                </a:glow>
                <a:outerShdw blurRad="38100" dist="38100" dir="2700000" algn="tl">
                  <a:srgbClr val="000000">
                    <a:alpha val="43137"/>
                  </a:srgbClr>
                </a:outerShdw>
              </a:effectLst>
              <a:latin typeface="Old English Text MT" pitchFamily="66" charset="0"/>
              <a:ea typeface="+mn-ea"/>
              <a:cs typeface="Arial" charset="0"/>
            </a:endParaRPr>
          </a:p>
        </p:txBody>
      </p:sp>
      <p:sp>
        <p:nvSpPr>
          <p:cNvPr id="3" name="Content Placeholder 2"/>
          <p:cNvSpPr>
            <a:spLocks noGrp="1"/>
          </p:cNvSpPr>
          <p:nvPr>
            <p:ph idx="1"/>
          </p:nvPr>
        </p:nvSpPr>
        <p:spPr>
          <a:xfrm>
            <a:off x="457200" y="2103437"/>
            <a:ext cx="8229600" cy="4525963"/>
          </a:xfrm>
        </p:spPr>
        <p:txBody>
          <a:bodyPr>
            <a:normAutofit/>
          </a:bodyPr>
          <a:lstStyle/>
          <a:p>
            <a:pPr algn="just"/>
            <a:r>
              <a:rPr lang="es-ES" dirty="0">
                <a:solidFill>
                  <a:schemeClr val="bg1"/>
                </a:solidFill>
                <a:effectLst>
                  <a:glow rad="228600">
                    <a:srgbClr val="003366"/>
                  </a:glow>
                  <a:outerShdw blurRad="38100" dist="38100" dir="2700000" algn="tl">
                    <a:srgbClr val="000000">
                      <a:alpha val="43137"/>
                    </a:srgbClr>
                  </a:outerShdw>
                </a:effectLst>
                <a:latin typeface="Arial" pitchFamily="34" charset="0"/>
                <a:cs typeface="Arial" pitchFamily="34" charset="0"/>
              </a:rPr>
              <a:t>El apóstol Juan declara que el pueblo justo de Dios, los que vivan cuando Cristo retorne a la tierra, serán aquellos “ </a:t>
            </a:r>
            <a:r>
              <a:rPr lang="es-ES" u="sng" dirty="0">
                <a:solidFill>
                  <a:schemeClr val="bg1"/>
                </a:solidFill>
                <a:effectLst>
                  <a:glow rad="228600">
                    <a:srgbClr val="003366"/>
                  </a:glow>
                  <a:outerShdw blurRad="38100" dist="38100" dir="2700000" algn="tl">
                    <a:srgbClr val="000000">
                      <a:alpha val="43137"/>
                    </a:srgbClr>
                  </a:outerShdw>
                </a:effectLst>
                <a:latin typeface="Arial" pitchFamily="34" charset="0"/>
                <a:cs typeface="Arial" pitchFamily="34" charset="0"/>
              </a:rPr>
              <a:t>que han salido de la gran tribulación , y han lavado sus ropas (caracteres), y las han emblanquecido en la sangre del Cordero</a:t>
            </a:r>
            <a:r>
              <a:rPr lang="es-ES" dirty="0">
                <a:solidFill>
                  <a:schemeClr val="bg1"/>
                </a:solidFill>
                <a:effectLst>
                  <a:glow rad="228600">
                    <a:srgbClr val="003366"/>
                  </a:glow>
                  <a:outerShdw blurRad="38100" dist="38100" dir="2700000" algn="tl">
                    <a:srgbClr val="000000">
                      <a:alpha val="43137"/>
                    </a:srgbClr>
                  </a:outerShdw>
                </a:effectLst>
                <a:latin typeface="Arial" pitchFamily="34" charset="0"/>
                <a:cs typeface="Arial" pitchFamily="34" charset="0"/>
              </a:rPr>
              <a:t>.” Apocalipsis 7:14</a:t>
            </a:r>
            <a:r>
              <a:rPr lang="es-ES" dirty="0"/>
              <a:t>.</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smtClean="0">
                <a:solidFill>
                  <a:schemeClr val="bg1"/>
                </a:solidFill>
                <a:effectLst>
                  <a:glow rad="228600">
                    <a:srgbClr val="000000"/>
                  </a:glow>
                  <a:outerShdw blurRad="38100" dist="38100" dir="2700000" algn="tl">
                    <a:srgbClr val="000000">
                      <a:alpha val="43137"/>
                    </a:srgbClr>
                  </a:outerShdw>
                </a:effectLst>
                <a:latin typeface="Bradley Hand ITC" pitchFamily="66" charset="0"/>
                <a:ea typeface="+mn-ea"/>
                <a:cs typeface="Arial" charset="0"/>
              </a:rPr>
              <a:t>SEGUNDO ADVENIMINIENTO</a:t>
            </a:r>
            <a:endParaRPr lang="en-US" sz="4800" b="1" dirty="0">
              <a:solidFill>
                <a:schemeClr val="bg1"/>
              </a:solidFill>
              <a:effectLst>
                <a:glow rad="228600">
                  <a:srgbClr val="000000"/>
                </a:glow>
                <a:outerShdw blurRad="38100" dist="38100" dir="2700000" algn="tl">
                  <a:srgbClr val="000000">
                    <a:alpha val="43137"/>
                  </a:srgbClr>
                </a:outerShdw>
              </a:effectLst>
              <a:latin typeface="Bradley Hand ITC" pitchFamily="66" charset="0"/>
              <a:ea typeface="+mn-ea"/>
              <a:cs typeface="Arial" charset="0"/>
            </a:endParaRPr>
          </a:p>
        </p:txBody>
      </p:sp>
      <p:sp>
        <p:nvSpPr>
          <p:cNvPr id="3" name="Content Placeholder 2"/>
          <p:cNvSpPr>
            <a:spLocks noGrp="1"/>
          </p:cNvSpPr>
          <p:nvPr>
            <p:ph idx="1"/>
          </p:nvPr>
        </p:nvSpPr>
        <p:spPr>
          <a:xfrm>
            <a:off x="457200" y="1798637"/>
            <a:ext cx="8229600" cy="4525963"/>
          </a:xfrm>
        </p:spPr>
        <p:txBody>
          <a:bodyPr>
            <a:normAutofit fontScale="40000" lnSpcReduction="20000"/>
          </a:bodyPr>
          <a:lstStyle/>
          <a:p>
            <a:pPr>
              <a:buNone/>
            </a:pPr>
            <a:r>
              <a:rPr lang="es-ES" dirty="0" smtClean="0"/>
              <a:t>       </a:t>
            </a:r>
            <a:r>
              <a:rPr lang="es-ES" sz="63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Y el apóstol Pablo ha revelado el momento oportuno cuando la venida de Cristo a esta tierra tome lugar: “Y entonces se manifestará aquel inicuo, a quien el Señor matará con el espíritu de boca, y destruirá con el resplandor de su venida; inicuo cuyo advenimiento es por obra de Satanás, con gran poder y señales y prodigios mentirosos, y con todo engaño de iniquidad para los que se pierden, por cuanto no recibieron el amor de la verdad para ser salvos. </a:t>
            </a:r>
            <a:r>
              <a:rPr lang="es-ES" sz="63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Por esto Dios les envía un poder engañoso, para que crean la mentira, a fin de que sean condenados todos los que no creyeron a la verdad, sino que se complacieron en la injusticia.” 2 </a:t>
            </a:r>
            <a:r>
              <a:rPr lang="es-ES" sz="63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Tesalonisenses</a:t>
            </a:r>
            <a:r>
              <a:rPr lang="es-ES" sz="63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63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2:8-12</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dirty="0">
                <a:solidFill>
                  <a:schemeClr val="bg1"/>
                </a:solidFill>
                <a:effectLst>
                  <a:glow rad="228600">
                    <a:srgbClr val="000000"/>
                  </a:glow>
                  <a:outerShdw blurRad="38100" dist="38100" dir="2700000" algn="tl">
                    <a:srgbClr val="000000">
                      <a:alpha val="43137"/>
                    </a:srgbClr>
                  </a:outerShdw>
                </a:effectLst>
                <a:latin typeface="Copperplate Gothic Bold" pitchFamily="34" charset="0"/>
                <a:ea typeface="+mn-ea"/>
                <a:cs typeface="Arial" charset="0"/>
              </a:rPr>
              <a:t>DESPUES DEL TIEMPO DE ANGUSTIA</a:t>
            </a:r>
          </a:p>
        </p:txBody>
      </p:sp>
      <p:sp>
        <p:nvSpPr>
          <p:cNvPr id="3" name="Content Placeholder 2"/>
          <p:cNvSpPr>
            <a:spLocks noGrp="1"/>
          </p:cNvSpPr>
          <p:nvPr>
            <p:ph idx="1"/>
          </p:nvPr>
        </p:nvSpPr>
        <p:spPr>
          <a:xfrm>
            <a:off x="457200" y="1722437"/>
            <a:ext cx="8229600" cy="4525963"/>
          </a:xfrm>
        </p:spPr>
        <p:txBody>
          <a:bodyPr>
            <a:noAutofit/>
          </a:bodyPr>
          <a:lstStyle/>
          <a:p>
            <a:pPr algn="just">
              <a:buNone/>
            </a:pPr>
            <a:r>
              <a:rPr lang="es-ES" sz="2600" dirty="0" smtClean="0">
                <a:solidFill>
                  <a:schemeClr val="bg1"/>
                </a:solidFill>
                <a:effectLst>
                  <a:glow rad="228600">
                    <a:srgbClr val="000000"/>
                  </a:glow>
                  <a:outerShdw blurRad="38100" dist="38100" dir="2700000" algn="tl">
                    <a:srgbClr val="000000">
                      <a:alpha val="43137"/>
                    </a:srgbClr>
                  </a:outerShdw>
                </a:effectLst>
                <a:latin typeface="Arial" charset="0"/>
                <a:cs typeface="Arial" charset="0"/>
              </a:rPr>
              <a:t>    Así </a:t>
            </a:r>
            <a:r>
              <a:rPr lang="es-E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que, Daniel, Juan y Pablo declaran plenamente que la venida de Cristo y </a:t>
            </a:r>
            <a:r>
              <a:rPr lang="es-ES" sz="2600" i="1" u="sng" dirty="0" smtClean="0">
                <a:solidFill>
                  <a:schemeClr val="bg1"/>
                </a:solidFill>
                <a:effectLst>
                  <a:glow rad="228600">
                    <a:srgbClr val="000000"/>
                  </a:glow>
                  <a:outerShdw blurRad="38100" dist="38100" dir="2700000" algn="tl">
                    <a:srgbClr val="000000">
                      <a:alpha val="43137"/>
                    </a:srgbClr>
                  </a:outerShdw>
                </a:effectLst>
                <a:latin typeface="Arial" charset="0"/>
                <a:cs typeface="Arial" charset="0"/>
              </a:rPr>
              <a:t>la liberación del pueblo fiel de Dios no pueden tomar lugar sino hasta después de la gran tribulación, después </a:t>
            </a:r>
            <a:r>
              <a:rPr lang="es-ES" sz="2600" i="1" u="sng"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del tiempo de angustia, después de la obra de Satanás con gran poder, señales y </a:t>
            </a:r>
            <a:r>
              <a:rPr lang="en-US" sz="2600" i="1" u="sng"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prodigios</a:t>
            </a:r>
            <a:r>
              <a:rPr lang="en-US" sz="2600" i="1" u="sng"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2600" i="1" u="sng"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mentirosos</a:t>
            </a:r>
            <a:r>
              <a:rPr lang="en-U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2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Todos</a:t>
            </a:r>
            <a:r>
              <a:rPr lang="en-U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2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aquellos</a:t>
            </a:r>
            <a:r>
              <a:rPr lang="en-U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2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engañados</a:t>
            </a:r>
            <a:r>
              <a:rPr lang="en-U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n-US" sz="2600" dirty="0" err="1">
                <a:solidFill>
                  <a:schemeClr val="bg1"/>
                </a:solidFill>
                <a:effectLst>
                  <a:glow rad="228600">
                    <a:srgbClr val="000000"/>
                  </a:glow>
                  <a:outerShdw blurRad="38100" dist="38100" dir="2700000" algn="tl">
                    <a:srgbClr val="000000">
                      <a:alpha val="43137"/>
                    </a:srgbClr>
                  </a:outerShdw>
                </a:effectLst>
                <a:latin typeface="Arial" charset="0"/>
                <a:cs typeface="Arial" charset="0"/>
              </a:rPr>
              <a:t>que</a:t>
            </a:r>
            <a:r>
              <a:rPr lang="en-U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s-E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viven en injusticia, porque no amaron ni siguieron la verdad, serán destruidos con el resplandor de su venida. De hecho, Cristo mismo oró a su Padre para que no quitara a su pueblo “del mundo, sino que lo librara del </a:t>
            </a:r>
            <a:r>
              <a:rPr lang="en-US" sz="2600" dirty="0">
                <a:solidFill>
                  <a:schemeClr val="bg1"/>
                </a:solidFill>
                <a:effectLst>
                  <a:glow rad="228600">
                    <a:srgbClr val="000000"/>
                  </a:glow>
                  <a:outerShdw blurRad="38100" dist="38100" dir="2700000" algn="tl">
                    <a:srgbClr val="000000">
                      <a:alpha val="43137"/>
                    </a:srgbClr>
                  </a:outerShdw>
                </a:effectLst>
                <a:latin typeface="Arial" charset="0"/>
                <a:cs typeface="Arial" charset="0"/>
              </a:rPr>
              <a:t>mal.” Juan 17:15.</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Autofit/>
          </a:bodyPr>
          <a:lstStyle/>
          <a:p>
            <a:r>
              <a:rPr lang="en-US" sz="5400" b="1" u="sng" dirty="0">
                <a:solidFill>
                  <a:schemeClr val="bg1"/>
                </a:solidFill>
                <a:effectLst>
                  <a:glow rad="228600">
                    <a:srgbClr val="000000"/>
                  </a:glow>
                  <a:outerShdw blurRad="38100" dist="38100" dir="2700000" algn="tl">
                    <a:srgbClr val="000000">
                      <a:alpha val="43137"/>
                    </a:srgbClr>
                  </a:outerShdw>
                </a:effectLst>
                <a:latin typeface="Felix Titling" pitchFamily="82" charset="0"/>
                <a:ea typeface="+mn-ea"/>
                <a:cs typeface="Arial" charset="0"/>
              </a:rPr>
              <a:t>NO HAY SEGUNDA OPORTUNIDAD</a:t>
            </a:r>
          </a:p>
        </p:txBody>
      </p:sp>
      <p:sp>
        <p:nvSpPr>
          <p:cNvPr id="3" name="Content Placeholder 2"/>
          <p:cNvSpPr>
            <a:spLocks noGrp="1"/>
          </p:cNvSpPr>
          <p:nvPr>
            <p:ph idx="1"/>
          </p:nvPr>
        </p:nvSpPr>
        <p:spPr>
          <a:xfrm>
            <a:off x="457200" y="2255837"/>
            <a:ext cx="8229600" cy="4525963"/>
          </a:xfrm>
        </p:spPr>
        <p:txBody>
          <a:bodyPr>
            <a:normAutofit/>
          </a:bodyPr>
          <a:lstStyle/>
          <a:p>
            <a:pPr algn="just">
              <a:buNone/>
            </a:pPr>
            <a:r>
              <a:rPr lang="es-ES" sz="3600" dirty="0" smtClean="0"/>
              <a:t>   </a:t>
            </a:r>
            <a:r>
              <a:rPr lang="es-E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Puesto que no habrá un momento en el que tomará lugar, un silencioso o secreto rapto del pueblo de Dios de esta tierra, tampoco habrá una segunda oportunidad de </a:t>
            </a:r>
            <a:r>
              <a:rPr lang="en-US" sz="3600" dirty="0" err="1">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salvación</a:t>
            </a:r>
            <a:r>
              <a:rPr lang="en-US" sz="3600" dirty="0">
                <a:solidFill>
                  <a:schemeClr val="bg1"/>
                </a:solidFill>
                <a:effectLst>
                  <a:glow rad="228600">
                    <a:srgbClr val="000000"/>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solidFill>
                  <a:schemeClr val="lt1"/>
                </a:solidFill>
                <a:effectLst>
                  <a:glow rad="228600">
                    <a:srgbClr val="003399"/>
                  </a:glow>
                  <a:outerShdw blurRad="38100" dist="38100" dir="2700000" algn="tl">
                    <a:srgbClr val="000000">
                      <a:alpha val="43137"/>
                    </a:srgbClr>
                  </a:outerShdw>
                </a:effectLst>
                <a:latin typeface="Arial" pitchFamily="34" charset="0"/>
                <a:ea typeface="+mn-ea"/>
                <a:cs typeface="Arial" pitchFamily="34" charset="0"/>
              </a:rPr>
              <a:t>EL DIA ES HOY</a:t>
            </a:r>
          </a:p>
        </p:txBody>
      </p:sp>
      <p:sp>
        <p:nvSpPr>
          <p:cNvPr id="3" name="Content Placeholder 2"/>
          <p:cNvSpPr>
            <a:spLocks noGrp="1"/>
          </p:cNvSpPr>
          <p:nvPr>
            <p:ph idx="1"/>
          </p:nvPr>
        </p:nvSpPr>
        <p:spPr/>
        <p:txBody>
          <a:bodyPr>
            <a:normAutofit fontScale="32500" lnSpcReduction="20000"/>
          </a:bodyPr>
          <a:lstStyle/>
          <a:p>
            <a:pPr algn="just">
              <a:buNone/>
            </a:pPr>
            <a:r>
              <a:rPr lang="es-ES" sz="2600" dirty="0" smtClean="0">
                <a:solidFill>
                  <a:schemeClr val="bg1"/>
                </a:solidFill>
                <a:effectLst>
                  <a:glow rad="228600">
                    <a:srgbClr val="000000"/>
                  </a:glow>
                  <a:outerShdw blurRad="38100" dist="38100" dir="2700000" algn="tl">
                    <a:srgbClr val="000000">
                      <a:alpha val="43137"/>
                    </a:srgbClr>
                  </a:outerShdw>
                </a:effectLst>
                <a:latin typeface="Arial" charset="0"/>
                <a:cs typeface="Arial" charset="0"/>
              </a:rPr>
              <a:t>    </a:t>
            </a:r>
            <a:r>
              <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“...Si oyereis hoy su voz, no endurezcáis vuestros </a:t>
            </a:r>
            <a:r>
              <a:rPr lang="en-US" sz="7200" dirty="0" err="1">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corazones</a:t>
            </a:r>
            <a:r>
              <a:rPr lang="en-U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 </a:t>
            </a:r>
            <a:r>
              <a:rPr lang="en-US" sz="7200" dirty="0" err="1">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Hebreos</a:t>
            </a:r>
            <a:r>
              <a:rPr lang="en-U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 3:15. </a:t>
            </a:r>
            <a:r>
              <a:rPr lang="es-ES" sz="7200" dirty="0" smtClean="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a:t>
            </a:r>
          </a:p>
          <a:p>
            <a:pPr algn="just">
              <a:buNone/>
            </a:pPr>
            <a:endPar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endParaRPr>
          </a:p>
          <a:p>
            <a:pPr algn="just">
              <a:buNone/>
            </a:pPr>
            <a:r>
              <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    En tiempo aceptable te he oído, y en día de salvación te he socorrido.” 2 Corintios 6:2</a:t>
            </a:r>
            <a:r>
              <a:rPr lang="es-ES" sz="7200" dirty="0" smtClean="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a:t>
            </a:r>
          </a:p>
          <a:p>
            <a:pPr algn="just">
              <a:buNone/>
            </a:pPr>
            <a:endPar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endParaRPr>
          </a:p>
          <a:p>
            <a:pPr algn="just">
              <a:buNone/>
            </a:pPr>
            <a:r>
              <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    Puede ser que “lejos está de los impíos la salvación” (Salmos 119:155</a:t>
            </a:r>
            <a:r>
              <a:rPr lang="es-ES" sz="7200" dirty="0" smtClean="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a:t>
            </a:r>
          </a:p>
          <a:p>
            <a:pPr algn="just">
              <a:buNone/>
            </a:pPr>
            <a:endPar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endParaRPr>
          </a:p>
          <a:p>
            <a:pPr algn="just">
              <a:buNone/>
            </a:pPr>
            <a:r>
              <a:rPr lang="es-E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rPr>
              <a:t>    porque ellos no hicieron la voluntad de Dios ni guardaron sus mandamientos, y así continuaron cometiendo pecado (1 Juan 3: 3-10)</a:t>
            </a:r>
            <a:endParaRPr lang="en-US" sz="7200" dirty="0">
              <a:solidFill>
                <a:schemeClr val="lt1"/>
              </a:solidFill>
              <a:effectLst>
                <a:glow rad="228600">
                  <a:srgbClr val="003399"/>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C:\Users\Mario\Documents\1 - NEW SLIDES\ChoiceAhead.pres\ChoiceAhea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Rectangle 4"/>
          <p:cNvSpPr/>
          <p:nvPr/>
        </p:nvSpPr>
        <p:spPr>
          <a:xfrm>
            <a:off x="381000" y="2133600"/>
            <a:ext cx="8534400" cy="3046988"/>
          </a:xfrm>
          <a:prstGeom prst="rect">
            <a:avLst/>
          </a:prstGeom>
        </p:spPr>
        <p:txBody>
          <a:bodyPr wrap="square">
            <a:spAutoFit/>
          </a:bodyPr>
          <a:lstStyle/>
          <a:p>
            <a:pPr algn="just"/>
            <a:r>
              <a:rPr lang="en-US" sz="3200" b="1" dirty="0" err="1">
                <a:solidFill>
                  <a:schemeClr val="bg1"/>
                </a:solidFill>
                <a:effectLst>
                  <a:glow rad="228600">
                    <a:srgbClr val="000000"/>
                  </a:glow>
                  <a:outerShdw blurRad="38100" dist="38100" dir="2700000" algn="tl">
                    <a:srgbClr val="000000">
                      <a:alpha val="43137"/>
                    </a:srgbClr>
                  </a:outerShdw>
                </a:effectLst>
                <a:latin typeface="Arial" pitchFamily="34" charset="0"/>
                <a:ea typeface="ＭＳ Ｐゴシック" charset="-128"/>
                <a:cs typeface="Arial" pitchFamily="34" charset="0"/>
              </a:rPr>
              <a:t>Permitámonos</a:t>
            </a:r>
            <a:r>
              <a:rPr lang="en-US" sz="3200" b="1" dirty="0">
                <a:solidFill>
                  <a:schemeClr val="bg1"/>
                </a:solidFill>
                <a:effectLst>
                  <a:glow rad="228600">
                    <a:srgbClr val="000000"/>
                  </a:glow>
                  <a:outerShdw blurRad="38100" dist="38100" dir="2700000" algn="tl">
                    <a:srgbClr val="000000">
                      <a:alpha val="43137"/>
                    </a:srgbClr>
                  </a:outerShdw>
                </a:effectLst>
                <a:latin typeface="Arial" pitchFamily="34" charset="0"/>
                <a:ea typeface="ＭＳ Ｐゴシック" charset="-128"/>
                <a:cs typeface="Arial" pitchFamily="34" charset="0"/>
              </a:rPr>
              <a:t> </a:t>
            </a:r>
            <a:r>
              <a:rPr lang="es-ES" sz="3200" b="1" dirty="0">
                <a:solidFill>
                  <a:schemeClr val="bg1"/>
                </a:solidFill>
                <a:effectLst>
                  <a:glow rad="228600">
                    <a:srgbClr val="000000"/>
                  </a:glow>
                  <a:outerShdw blurRad="38100" dist="38100" dir="2700000" algn="tl">
                    <a:srgbClr val="000000">
                      <a:alpha val="43137"/>
                    </a:srgbClr>
                  </a:outerShdw>
                </a:effectLst>
                <a:latin typeface="Arial" pitchFamily="34" charset="0"/>
                <a:ea typeface="ＭＳ Ｐゴシック" charset="-128"/>
                <a:cs typeface="Arial" pitchFamily="34" charset="0"/>
              </a:rPr>
              <a:t>estar seguros de estar preparados ahora para el regreso del Salvador, de tal manera que su venida no (sorprenda) o coja a alguno de nosotros sin preparación como “un ladrón en la noche” y estar perdidos.</a:t>
            </a:r>
            <a:endParaRPr lang="en-US" sz="3200" b="1" dirty="0">
              <a:solidFill>
                <a:schemeClr val="bg1"/>
              </a:solidFill>
              <a:effectLst>
                <a:glow rad="228600">
                  <a:srgbClr val="000000"/>
                </a:glow>
                <a:outerShdw blurRad="38100" dist="38100" dir="2700000" algn="tl">
                  <a:srgbClr val="000000">
                    <a:alpha val="43137"/>
                  </a:srgbClr>
                </a:outerShdw>
              </a:effectLst>
              <a:latin typeface="Arial" pitchFamily="34" charset="0"/>
              <a:ea typeface="ＭＳ Ｐゴシック" charset="-128"/>
              <a:cs typeface="Arial" pitchFamily="34" charset="0"/>
            </a:endParaRPr>
          </a:p>
        </p:txBody>
      </p:sp>
      <p:sp>
        <p:nvSpPr>
          <p:cNvPr id="6" name="Rectangle 5"/>
          <p:cNvSpPr/>
          <p:nvPr/>
        </p:nvSpPr>
        <p:spPr>
          <a:xfrm>
            <a:off x="304800" y="533400"/>
            <a:ext cx="8839200" cy="1446550"/>
          </a:xfrm>
          <a:prstGeom prst="rect">
            <a:avLst/>
          </a:prstGeom>
        </p:spPr>
        <p:txBody>
          <a:bodyPr wrap="square">
            <a:spAutoFit/>
          </a:bodyPr>
          <a:lstStyle/>
          <a:p>
            <a:pPr algn="ctr"/>
            <a:r>
              <a:rPr lang="en-US" sz="4400" b="1" dirty="0">
                <a:ln w="18000">
                  <a:solidFill>
                    <a:srgbClr val="FFC000"/>
                  </a:solidFill>
                  <a:prstDash val="solid"/>
                  <a:miter lim="800000"/>
                </a:ln>
                <a:solidFill>
                  <a:srgbClr val="111111"/>
                </a:solidFill>
                <a:effectLst>
                  <a:glow rad="101600">
                    <a:schemeClr val="tx1">
                      <a:lumMod val="95000"/>
                      <a:lumOff val="5000"/>
                      <a:alpha val="60000"/>
                    </a:schemeClr>
                  </a:glow>
                  <a:outerShdw blurRad="25500" dist="23000" dir="7020000" algn="tl">
                    <a:srgbClr val="000000">
                      <a:alpha val="50000"/>
                    </a:srgbClr>
                  </a:outerShdw>
                </a:effectLst>
                <a:latin typeface="Arial" charset="0"/>
                <a:ea typeface="ＭＳ Ｐゴシック" charset="-128"/>
              </a:rPr>
              <a:t>QUE NO TE AGARRE POR </a:t>
            </a:r>
            <a:r>
              <a:rPr lang="en-US" sz="4400" b="1" dirty="0" smtClean="0">
                <a:ln w="18000">
                  <a:solidFill>
                    <a:srgbClr val="FFC000"/>
                  </a:solidFill>
                  <a:prstDash val="solid"/>
                  <a:miter lim="800000"/>
                </a:ln>
                <a:solidFill>
                  <a:srgbClr val="111111"/>
                </a:solidFill>
                <a:effectLst>
                  <a:glow rad="101600">
                    <a:schemeClr val="tx1">
                      <a:lumMod val="95000"/>
                      <a:lumOff val="5000"/>
                      <a:alpha val="60000"/>
                    </a:schemeClr>
                  </a:glow>
                  <a:outerShdw blurRad="25500" dist="23000" dir="7020000" algn="tl">
                    <a:srgbClr val="000000">
                      <a:alpha val="50000"/>
                    </a:srgbClr>
                  </a:outerShdw>
                </a:effectLst>
                <a:latin typeface="Arial" charset="0"/>
                <a:ea typeface="ＭＳ Ｐゴシック" charset="-128"/>
              </a:rPr>
              <a:t>SORPRESA!!</a:t>
            </a:r>
            <a:endParaRPr lang="en-US" sz="4400" b="1" dirty="0">
              <a:ln w="18000">
                <a:solidFill>
                  <a:srgbClr val="FFC000"/>
                </a:solidFill>
                <a:prstDash val="solid"/>
                <a:miter lim="800000"/>
              </a:ln>
              <a:solidFill>
                <a:srgbClr val="111111"/>
              </a:solidFill>
              <a:effectLst>
                <a:glow rad="101600">
                  <a:schemeClr val="tx1">
                    <a:lumMod val="95000"/>
                    <a:lumOff val="5000"/>
                    <a:alpha val="60000"/>
                  </a:schemeClr>
                </a:glow>
                <a:outerShdw blurRad="25500" dist="23000" dir="7020000" algn="tl">
                  <a:srgbClr val="000000">
                    <a:alpha val="50000"/>
                  </a:srgbClr>
                </a:outerShdw>
              </a:effectLst>
              <a:latin typeface="Arial" charset="0"/>
              <a:ea typeface="ＭＳ Ｐゴシック" charset="-12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u="sng" dirty="0" err="1">
                <a:solidFill>
                  <a:schemeClr val="bg1"/>
                </a:solidFill>
                <a:effectLst>
                  <a:glow rad="228600">
                    <a:srgbClr val="FF0000">
                      <a:alpha val="40000"/>
                    </a:srgbClr>
                  </a:glow>
                  <a:outerShdw blurRad="38100" dist="38100" dir="2700000" algn="tl">
                    <a:srgbClr val="000000">
                      <a:alpha val="43137"/>
                    </a:srgbClr>
                  </a:outerShdw>
                </a:effectLst>
                <a:latin typeface="Arial" pitchFamily="34" charset="0"/>
                <a:ea typeface="ＭＳ Ｐゴシック" charset="-128"/>
                <a:cs typeface="Arial" pitchFamily="34" charset="0"/>
              </a:rPr>
              <a:t>VELAD Y ORAR</a:t>
            </a:r>
          </a:p>
        </p:txBody>
      </p:sp>
      <p:sp>
        <p:nvSpPr>
          <p:cNvPr id="3" name="Content Placeholder 2"/>
          <p:cNvSpPr>
            <a:spLocks noGrp="1"/>
          </p:cNvSpPr>
          <p:nvPr>
            <p:ph idx="1"/>
          </p:nvPr>
        </p:nvSpPr>
        <p:spPr>
          <a:xfrm>
            <a:off x="457200" y="1905000"/>
            <a:ext cx="8229600" cy="4525963"/>
          </a:xfrm>
        </p:spPr>
        <p:txBody>
          <a:bodyPr>
            <a:normAutofit/>
          </a:bodyPr>
          <a:lstStyle/>
          <a:p>
            <a:pPr algn="just">
              <a:buNone/>
            </a:pPr>
            <a:r>
              <a:rPr lang="es-ES" sz="4000" dirty="0" smtClean="0"/>
              <a:t>  </a:t>
            </a:r>
            <a:r>
              <a:rPr lang="es-ES" sz="4000" dirty="0" err="1">
                <a:solidFill>
                  <a:schemeClr val="bg1"/>
                </a:solidFill>
                <a:effectLst>
                  <a:glow rad="228600">
                    <a:srgbClr val="FF0000">
                      <a:alpha val="40000"/>
                    </a:srgbClr>
                  </a:glow>
                  <a:outerShdw blurRad="38100" dist="38100" dir="2700000" algn="tl">
                    <a:srgbClr val="000000">
                      <a:alpha val="43137"/>
                    </a:srgbClr>
                  </a:outerShdw>
                </a:effectLst>
                <a:latin typeface="Arial" pitchFamily="34" charset="0"/>
                <a:ea typeface="ＭＳ Ｐゴシック" charset="-128"/>
                <a:cs typeface="Arial" pitchFamily="34" charset="0"/>
              </a:rPr>
              <a:t>“Mirad, velad y orad; porque no sabéis cuándo será el tiempo...Y lo que a vosotros digo, a todos lo digo: velad.” </a:t>
            </a:r>
            <a:r>
              <a:rPr lang="en-US" sz="4000" dirty="0" err="1">
                <a:solidFill>
                  <a:schemeClr val="bg1"/>
                </a:solidFill>
                <a:effectLst>
                  <a:glow rad="228600">
                    <a:srgbClr val="FF0000">
                      <a:alpha val="40000"/>
                    </a:srgbClr>
                  </a:glow>
                  <a:outerShdw blurRad="38100" dist="38100" dir="2700000" algn="tl">
                    <a:srgbClr val="000000">
                      <a:alpha val="43137"/>
                    </a:srgbClr>
                  </a:outerShdw>
                </a:effectLst>
                <a:latin typeface="Arial" pitchFamily="34" charset="0"/>
                <a:ea typeface="ＭＳ Ｐゴシック" charset="-128"/>
                <a:cs typeface="Arial" pitchFamily="34" charset="0"/>
              </a:rPr>
              <a:t>Marcos 13:33, 37</a:t>
            </a:r>
            <a:r>
              <a:rPr lang="en-US" sz="4000" dirty="0">
                <a:solidFill>
                  <a:schemeClr val="bg1"/>
                </a:solidFill>
                <a:effectLst>
                  <a:glow rad="228600">
                    <a:srgbClr val="FF0000">
                      <a:alpha val="40000"/>
                    </a:srgbClr>
                  </a:glow>
                  <a:outerShdw blurRad="38100" dist="38100" dir="2700000" algn="tl">
                    <a:srgbClr val="000000">
                      <a:alpha val="43137"/>
                    </a:srgbClr>
                  </a:outerShdw>
                </a:effectLst>
                <a:latin typeface="Arial" pitchFamily="34" charset="0"/>
                <a:ea typeface="ＭＳ Ｐゴシック" charset="-128"/>
                <a:cs typeface="Arial" pitchFamily="34" charset="0"/>
              </a:rPr>
              <a:t>.</a:t>
            </a:r>
            <a:endParaRPr lang="en-US" sz="4400" dirty="0">
              <a:solidFill>
                <a:schemeClr val="bg1"/>
              </a:solidFill>
              <a:effectLst>
                <a:glow rad="228600">
                  <a:srgbClr val="FF0000">
                    <a:alpha val="40000"/>
                  </a:srgbClr>
                </a:glow>
                <a:outerShdw blurRad="38100" dist="38100" dir="2700000" algn="tl">
                  <a:srgbClr val="000000">
                    <a:alpha val="43137"/>
                  </a:srgbClr>
                </a:outerShdw>
              </a:effectLst>
              <a:latin typeface="Arial" pitchFamily="34" charset="0"/>
              <a:ea typeface="ＭＳ Ｐゴシック" charset="-128"/>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428</TotalTime>
  <Words>2388</Words>
  <Application>Microsoft Office PowerPoint</Application>
  <PresentationFormat>On-screen Show (4:3)</PresentationFormat>
  <Paragraphs>74</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Slide 1</vt:lpstr>
      <vt:lpstr>Slide 2</vt:lpstr>
      <vt:lpstr>Slide 3</vt:lpstr>
      <vt:lpstr>EL APOSTOL PABLO</vt:lpstr>
      <vt:lpstr>EL APOSTOL PABLO</vt:lpstr>
      <vt:lpstr>EL APOSTO PABLO DECLARO</vt:lpstr>
      <vt:lpstr>EL APOSTOL JUAN REVELO</vt:lpstr>
      <vt:lpstr>TODO OJO LO VERA</vt:lpstr>
      <vt:lpstr>El Rey David Declaro</vt:lpstr>
      <vt:lpstr>El Rey David Declaro</vt:lpstr>
      <vt:lpstr>EL PROFETA JEREMIAS DECLARO</vt:lpstr>
      <vt:lpstr>EL PROFETA JEREMIAS DECLARO</vt:lpstr>
      <vt:lpstr>MATEO EL APOSTO DECLARO</vt:lpstr>
      <vt:lpstr>EL SENOR JESUCRISTO DECLARO</vt:lpstr>
      <vt:lpstr>NINGUNA CONTRADICCION</vt:lpstr>
      <vt:lpstr>LAS ESCRITURAS DECLARAN</vt:lpstr>
      <vt:lpstr>QUIEN ORIGINO ESTA DOCTRINA?</vt:lpstr>
      <vt:lpstr>COMO SURGIO ESTA DOCTRINA?</vt:lpstr>
      <vt:lpstr>COMO LADRON EN LA NOCHE!</vt:lpstr>
      <vt:lpstr>COMO LADRON EN LA NOCHE</vt:lpstr>
      <vt:lpstr>PARA LOS QUE ESTAN EN TINIEBLAS</vt:lpstr>
      <vt:lpstr> PERFECTA CADENA DE VERDAD</vt:lpstr>
      <vt:lpstr>UNO TOMADO Y OTRO DEJADO</vt:lpstr>
      <vt:lpstr>BOSQUEJANDO UN PARALELO</vt:lpstr>
      <vt:lpstr>RAPTO ANTES DEL TIEMPO DE ANGUSTIA</vt:lpstr>
      <vt:lpstr>DANIEL DECLARA</vt:lpstr>
      <vt:lpstr>Gran Tribulacion</vt:lpstr>
      <vt:lpstr>SEGUNDO ADVENIMINIENTO</vt:lpstr>
      <vt:lpstr>DESPUES DEL TIEMPO DE ANGUSTIA</vt:lpstr>
      <vt:lpstr>NO HAY SEGUNDA OPORTUNIDAD</vt:lpstr>
      <vt:lpstr>EL DIA ES HOY</vt:lpstr>
      <vt:lpstr>Slide 32</vt:lpstr>
      <vt:lpstr>VELAD Y ORAR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Mario</dc:creator>
  <cp:lastModifiedBy>Mario</cp:lastModifiedBy>
  <cp:revision>1</cp:revision>
  <dcterms:created xsi:type="dcterms:W3CDTF">2012-07-01T19:29:27Z</dcterms:created>
  <dcterms:modified xsi:type="dcterms:W3CDTF">2012-07-02T02:38:16Z</dcterms:modified>
</cp:coreProperties>
</file>